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75" r:id="rId3"/>
    <p:sldId id="257" r:id="rId4"/>
    <p:sldId id="263" r:id="rId5"/>
    <p:sldId id="258" r:id="rId6"/>
    <p:sldId id="274" r:id="rId7"/>
    <p:sldId id="260" r:id="rId8"/>
    <p:sldId id="264" r:id="rId9"/>
    <p:sldId id="259" r:id="rId10"/>
    <p:sldId id="271" r:id="rId11"/>
    <p:sldId id="270" r:id="rId12"/>
    <p:sldId id="272" r:id="rId13"/>
    <p:sldId id="273" r:id="rId14"/>
    <p:sldId id="266" r:id="rId15"/>
    <p:sldId id="267" r:id="rId16"/>
    <p:sldId id="26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233" y="3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96BBEB-B51D-40EC-8B4E-112FCC0ED18C}" type="datetimeFigureOut">
              <a:rPr lang="uk-UA" smtClean="0"/>
              <a:pPr/>
              <a:t>13.04.2023</a:t>
            </a:fld>
            <a:endParaRPr lang="uk-UA"/>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D1ABA9-6F7F-4A09-A9F7-88A09EDDBB8E}" type="slidenum">
              <a:rPr lang="uk-UA" smtClean="0"/>
              <a:pPr/>
              <a:t>‹№›</a:t>
            </a:fld>
            <a:endParaRPr lang="uk-UA"/>
          </a:p>
        </p:txBody>
      </p:sp>
    </p:spTree>
    <p:extLst>
      <p:ext uri="{BB962C8B-B14F-4D97-AF65-F5344CB8AC3E}">
        <p14:creationId xmlns:p14="http://schemas.microsoft.com/office/powerpoint/2010/main" val="3756412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6CD1ABA9-6F7F-4A09-A9F7-88A09EDDBB8E}" type="slidenum">
              <a:rPr lang="uk-UA" smtClean="0"/>
              <a:pPr/>
              <a:t>6</a:t>
            </a:fld>
            <a:endParaRPr lang="uk-UA"/>
          </a:p>
        </p:txBody>
      </p:sp>
    </p:spTree>
    <p:extLst>
      <p:ext uri="{BB962C8B-B14F-4D97-AF65-F5344CB8AC3E}">
        <p14:creationId xmlns:p14="http://schemas.microsoft.com/office/powerpoint/2010/main" val="869263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6CD1ABA9-6F7F-4A09-A9F7-88A09EDDBB8E}" type="slidenum">
              <a:rPr lang="uk-UA" smtClean="0"/>
              <a:pPr/>
              <a:t>15</a:t>
            </a:fld>
            <a:endParaRPr lang="uk-UA"/>
          </a:p>
        </p:txBody>
      </p:sp>
    </p:spTree>
    <p:extLst>
      <p:ext uri="{BB962C8B-B14F-4D97-AF65-F5344CB8AC3E}">
        <p14:creationId xmlns:p14="http://schemas.microsoft.com/office/powerpoint/2010/main" val="2920022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ru-RU"/>
              <a:t>Образец заголовка</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fld id="{B4C71EC6-210F-42DE-9C53-41977AD35B3D}" type="datetimeFigureOut">
              <a:rPr lang="ru-RU" smtClean="0"/>
              <a:pPr/>
              <a:t>13.04.2023</a:t>
            </a:fld>
            <a:endParaRPr lang="ru-RU"/>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endParaRPr lang="ru-RU"/>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val="4220636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13.04.2023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4053392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13.04.2023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4028211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tx1">
            <a:lumMod val="85000"/>
            <a:lumOff val="1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305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13.04.2023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748709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ru-RU"/>
              <a:t>Образец заголовка</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13.04.2023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7116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13.04.2023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869990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ru-RU"/>
              <a:t>Образец текста</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13.04.2023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26539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13.04.2023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99284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13.04.2023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052123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ru-RU"/>
              <a:t>Образец заголовка</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13.04.2023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14686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bg1"/>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1"/>
            <a:ext cx="846963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13.04.2023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17738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B4C71EC6-210F-42DE-9C53-41977AD35B3D}" type="datetimeFigureOut">
              <a:rPr lang="ru-RU" smtClean="0"/>
              <a:pPr/>
              <a:t>13.04.2023</a:t>
            </a:fld>
            <a:endParaRPr lang="ru-RU"/>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ru-RU"/>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val="29754280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548680"/>
            <a:ext cx="8244408" cy="3600400"/>
          </a:xfrm>
        </p:spPr>
        <p:txBody>
          <a:bodyPr>
            <a:normAutofit/>
          </a:bodyPr>
          <a:lstStyle/>
          <a:p>
            <a:r>
              <a:rPr lang="uk-UA" sz="4000" b="1" dirty="0">
                <a:latin typeface="Calibri" panose="020F0502020204030204" pitchFamily="34" charset="0"/>
              </a:rPr>
              <a:t>Дисципліни вільного вибору студентів (ДВВС) професійного спрямування</a:t>
            </a:r>
            <a:br>
              <a:rPr lang="uk-UA" sz="4000" b="1" dirty="0">
                <a:latin typeface="Calibri" panose="020F0502020204030204" pitchFamily="34" charset="0"/>
              </a:rPr>
            </a:br>
            <a:r>
              <a:rPr lang="uk-UA" sz="4000" b="1" dirty="0">
                <a:latin typeface="Calibri" panose="020F0502020204030204" pitchFamily="34" charset="0"/>
              </a:rPr>
              <a:t>для студентів 3-4 курсів</a:t>
            </a:r>
            <a:endParaRPr lang="uk-UA" sz="4000" dirty="0">
              <a:latin typeface="Calibri" panose="020F0502020204030204" pitchFamily="34" charset="0"/>
            </a:endParaRPr>
          </a:p>
        </p:txBody>
      </p:sp>
      <p:sp>
        <p:nvSpPr>
          <p:cNvPr id="3" name="Подзаголовок 2"/>
          <p:cNvSpPr>
            <a:spLocks noGrp="1"/>
          </p:cNvSpPr>
          <p:nvPr>
            <p:ph type="subTitle" idx="1"/>
          </p:nvPr>
        </p:nvSpPr>
        <p:spPr>
          <a:xfrm>
            <a:off x="755576" y="4509120"/>
            <a:ext cx="6264696" cy="1224136"/>
          </a:xfrm>
        </p:spPr>
        <p:txBody>
          <a:bodyPr>
            <a:normAutofit/>
          </a:bodyPr>
          <a:lstStyle/>
          <a:p>
            <a:r>
              <a:rPr lang="uk-UA" sz="2800" b="1" dirty="0">
                <a:solidFill>
                  <a:schemeClr val="accent4"/>
                </a:solidFill>
                <a:latin typeface="Calibri" panose="020F0502020204030204" pitchFamily="34" charset="0"/>
              </a:rPr>
              <a:t>кафедри міжнародного економічного аналізу і фінансів</a:t>
            </a:r>
          </a:p>
        </p:txBody>
      </p:sp>
    </p:spTree>
    <p:extLst>
      <p:ext uri="{BB962C8B-B14F-4D97-AF65-F5344CB8AC3E}">
        <p14:creationId xmlns:p14="http://schemas.microsoft.com/office/powerpoint/2010/main" val="3937005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260648"/>
            <a:ext cx="7949685" cy="4968552"/>
          </a:xfrm>
        </p:spPr>
      </p:pic>
      <p:sp>
        <p:nvSpPr>
          <p:cNvPr id="5" name="TextBox 4"/>
          <p:cNvSpPr txBox="1"/>
          <p:nvPr/>
        </p:nvSpPr>
        <p:spPr>
          <a:xfrm>
            <a:off x="1763688" y="5527293"/>
            <a:ext cx="5256584" cy="1323439"/>
          </a:xfrm>
          <a:prstGeom prst="rect">
            <a:avLst/>
          </a:prstGeom>
          <a:noFill/>
        </p:spPr>
        <p:txBody>
          <a:bodyPr wrap="square" rtlCol="0">
            <a:spAutoFit/>
          </a:bodyPr>
          <a:lstStyle/>
          <a:p>
            <a:pPr algn="ctr"/>
            <a:r>
              <a:rPr lang="uk-UA" sz="4000" b="1" dirty="0">
                <a:solidFill>
                  <a:schemeClr val="tx2">
                    <a:lumMod val="60000"/>
                    <a:lumOff val="40000"/>
                  </a:schemeClr>
                </a:solidFill>
                <a:latin typeface="Calibri" panose="020F0502020204030204" pitchFamily="34" charset="0"/>
              </a:rPr>
              <a:t>Валютна політика</a:t>
            </a:r>
            <a:br>
              <a:rPr lang="uk-UA" sz="4000" b="1" dirty="0">
                <a:solidFill>
                  <a:schemeClr val="tx2">
                    <a:lumMod val="60000"/>
                    <a:lumOff val="40000"/>
                  </a:schemeClr>
                </a:solidFill>
                <a:latin typeface="Calibri" panose="020F0502020204030204" pitchFamily="34" charset="0"/>
              </a:rPr>
            </a:br>
            <a:endParaRPr lang="uk-UA" sz="4000" dirty="0"/>
          </a:p>
        </p:txBody>
      </p:sp>
    </p:spTree>
    <p:extLst>
      <p:ext uri="{BB962C8B-B14F-4D97-AF65-F5344CB8AC3E}">
        <p14:creationId xmlns:p14="http://schemas.microsoft.com/office/powerpoint/2010/main" val="2168594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04664"/>
            <a:ext cx="7269480" cy="1325562"/>
          </a:xfrm>
        </p:spPr>
        <p:txBody>
          <a:bodyPr>
            <a:normAutofit/>
          </a:bodyPr>
          <a:lstStyle/>
          <a:p>
            <a:r>
              <a:rPr lang="uk-UA" sz="3600" b="1" dirty="0">
                <a:solidFill>
                  <a:schemeClr val="tx2">
                    <a:lumMod val="60000"/>
                    <a:lumOff val="40000"/>
                  </a:schemeClr>
                </a:solidFill>
                <a:latin typeface="Calibri" panose="020F0502020204030204" pitchFamily="34" charset="0"/>
              </a:rPr>
              <a:t>Валютна політика</a:t>
            </a:r>
            <a:br>
              <a:rPr lang="uk-UA" sz="3600" b="1" dirty="0">
                <a:solidFill>
                  <a:schemeClr val="tx2">
                    <a:lumMod val="60000"/>
                    <a:lumOff val="40000"/>
                  </a:schemeClr>
                </a:solidFill>
                <a:latin typeface="Calibri" panose="020F0502020204030204" pitchFamily="34" charset="0"/>
              </a:rPr>
            </a:br>
            <a:r>
              <a:rPr lang="ru-RU" sz="2700" dirty="0">
                <a:latin typeface="Calibri" panose="020F0502020204030204" pitchFamily="34" charset="0"/>
              </a:rPr>
              <a:t>(8 семестр, викладач – доц. Лапчук Б.Ю.)</a:t>
            </a:r>
            <a:r>
              <a:rPr lang="uk-UA" sz="2700" b="1" dirty="0">
                <a:latin typeface="Calibri" panose="020F0502020204030204" pitchFamily="34" charset="0"/>
              </a:rPr>
              <a:t> </a:t>
            </a:r>
            <a:endParaRPr lang="uk-UA" sz="2700" dirty="0">
              <a:latin typeface="Calibri" panose="020F0502020204030204" pitchFamily="34" charset="0"/>
            </a:endParaRPr>
          </a:p>
        </p:txBody>
      </p:sp>
      <p:sp>
        <p:nvSpPr>
          <p:cNvPr id="3" name="Объект 2"/>
          <p:cNvSpPr>
            <a:spLocks noGrp="1"/>
          </p:cNvSpPr>
          <p:nvPr>
            <p:ph idx="1"/>
          </p:nvPr>
        </p:nvSpPr>
        <p:spPr>
          <a:xfrm>
            <a:off x="702196" y="2060848"/>
            <a:ext cx="6552728" cy="3168352"/>
          </a:xfrm>
        </p:spPr>
        <p:txBody>
          <a:bodyPr/>
          <a:lstStyle/>
          <a:p>
            <a:r>
              <a:rPr lang="uk-UA" dirty="0">
                <a:latin typeface="Calibri" panose="020F0502020204030204" pitchFamily="34" charset="0"/>
              </a:rPr>
              <a:t>Метою вивчення даного курсу є формування </a:t>
            </a:r>
            <a:r>
              <a:rPr lang="uk-UA" b="1" dirty="0">
                <a:latin typeface="Calibri" panose="020F0502020204030204" pitchFamily="34" charset="0"/>
              </a:rPr>
              <a:t>системи базових знань</a:t>
            </a:r>
            <a:r>
              <a:rPr lang="uk-UA" dirty="0">
                <a:latin typeface="Calibri" panose="020F0502020204030204" pitchFamily="34" charset="0"/>
              </a:rPr>
              <a:t> з теорії валютної політики, засвоєння закономірностей функціонування валютного ринку, основних інструментів впливу держави на валютні ринки, функціонування світової та регіональних валютних систем.</a:t>
            </a:r>
          </a:p>
          <a:p>
            <a:r>
              <a:rPr lang="uk-UA" b="1" dirty="0">
                <a:latin typeface="Calibri" panose="020F0502020204030204" pitchFamily="34" charset="0"/>
              </a:rPr>
              <a:t>Студенти, зокрема, дізнаються, </a:t>
            </a:r>
            <a:r>
              <a:rPr lang="uk-UA" dirty="0">
                <a:latin typeface="Calibri" panose="020F0502020204030204" pitchFamily="34" charset="0"/>
              </a:rPr>
              <a:t>яким чином держава регулює валютні ринки та валютні курси, яким чином обирає валютний режим та за яких умов, що таке доларизація та як змінювалася світова валютна система, чому скасували золотий стандарт та чи є біткоїн валютою майбутнього. </a:t>
            </a:r>
          </a:p>
          <a:p>
            <a:pPr marL="0" indent="0">
              <a:buNone/>
            </a:pPr>
            <a:endParaRPr lang="uk-UA" i="1" dirty="0">
              <a:solidFill>
                <a:schemeClr val="tx2">
                  <a:lumMod val="60000"/>
                  <a:lumOff val="40000"/>
                </a:schemeClr>
              </a:solidFill>
              <a:latin typeface="Calibri" panose="020F0502020204030204" pitchFamily="34" charset="0"/>
            </a:endParaRPr>
          </a:p>
          <a:p>
            <a:endParaRPr lang="uk-UA" dirty="0"/>
          </a:p>
        </p:txBody>
      </p:sp>
    </p:spTree>
    <p:extLst>
      <p:ext uri="{BB962C8B-B14F-4D97-AF65-F5344CB8AC3E}">
        <p14:creationId xmlns:p14="http://schemas.microsoft.com/office/powerpoint/2010/main" val="2512641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16632"/>
            <a:ext cx="6984776" cy="4921441"/>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4317245"/>
            <a:ext cx="2857500" cy="1600200"/>
          </a:xfrm>
          <a:prstGeom prst="rect">
            <a:avLst/>
          </a:prstGeom>
        </p:spPr>
      </p:pic>
      <p:sp>
        <p:nvSpPr>
          <p:cNvPr id="6" name="TextBox 5"/>
          <p:cNvSpPr txBox="1"/>
          <p:nvPr/>
        </p:nvSpPr>
        <p:spPr>
          <a:xfrm>
            <a:off x="2267744" y="5625057"/>
            <a:ext cx="3744416" cy="584775"/>
          </a:xfrm>
          <a:prstGeom prst="rect">
            <a:avLst/>
          </a:prstGeom>
          <a:noFill/>
        </p:spPr>
        <p:txBody>
          <a:bodyPr wrap="square" rtlCol="0">
            <a:spAutoFit/>
          </a:bodyPr>
          <a:lstStyle/>
          <a:p>
            <a:r>
              <a:rPr lang="uk-UA" sz="3200" b="1" dirty="0">
                <a:solidFill>
                  <a:schemeClr val="tx2">
                    <a:lumMod val="60000"/>
                    <a:lumOff val="40000"/>
                  </a:schemeClr>
                </a:solidFill>
                <a:latin typeface="Calibri" panose="020F0502020204030204" pitchFamily="34" charset="0"/>
              </a:rPr>
              <a:t>Фінансовий аналіз </a:t>
            </a:r>
          </a:p>
        </p:txBody>
      </p:sp>
    </p:spTree>
    <p:extLst>
      <p:ext uri="{BB962C8B-B14F-4D97-AF65-F5344CB8AC3E}">
        <p14:creationId xmlns:p14="http://schemas.microsoft.com/office/powerpoint/2010/main" val="4169668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8"/>
            <a:ext cx="6909440" cy="864096"/>
          </a:xfrm>
        </p:spPr>
        <p:txBody>
          <a:bodyPr>
            <a:normAutofit fontScale="90000"/>
          </a:bodyPr>
          <a:lstStyle/>
          <a:p>
            <a:r>
              <a:rPr lang="uk-UA" sz="3600" b="1" dirty="0">
                <a:solidFill>
                  <a:schemeClr val="tx2">
                    <a:lumMod val="60000"/>
                    <a:lumOff val="40000"/>
                  </a:schemeClr>
                </a:solidFill>
              </a:rPr>
              <a:t>Фінансовий аналіз </a:t>
            </a:r>
            <a:br>
              <a:rPr lang="uk-UA" sz="3600" b="1" dirty="0">
                <a:solidFill>
                  <a:schemeClr val="tx2">
                    <a:lumMod val="60000"/>
                    <a:lumOff val="40000"/>
                  </a:schemeClr>
                </a:solidFill>
              </a:rPr>
            </a:br>
            <a:r>
              <a:rPr lang="ru-RU" sz="2800" dirty="0">
                <a:latin typeface="Calibri" panose="020F0502020204030204" pitchFamily="34" charset="0"/>
              </a:rPr>
              <a:t>(8 семестр, викладач – доц. Гурняк І.Л.)</a:t>
            </a:r>
            <a:r>
              <a:rPr lang="uk-UA" sz="2800" b="1" dirty="0">
                <a:latin typeface="Calibri" panose="020F0502020204030204" pitchFamily="34" charset="0"/>
              </a:rPr>
              <a:t> </a:t>
            </a:r>
            <a:endParaRPr lang="uk-UA" sz="2800" dirty="0"/>
          </a:p>
        </p:txBody>
      </p:sp>
      <p:sp>
        <p:nvSpPr>
          <p:cNvPr id="3" name="Объект 2"/>
          <p:cNvSpPr>
            <a:spLocks noGrp="1"/>
          </p:cNvSpPr>
          <p:nvPr>
            <p:ph idx="1"/>
          </p:nvPr>
        </p:nvSpPr>
        <p:spPr>
          <a:xfrm>
            <a:off x="827584" y="1154113"/>
            <a:ext cx="7344816" cy="5083150"/>
          </a:xfrm>
        </p:spPr>
        <p:txBody>
          <a:bodyPr>
            <a:noAutofit/>
          </a:bodyPr>
          <a:lstStyle/>
          <a:p>
            <a:r>
              <a:rPr lang="uk-UA" sz="1600" dirty="0">
                <a:latin typeface="Calibri" panose="020F0502020204030204" pitchFamily="34" charset="0"/>
              </a:rPr>
              <a:t>В межах курсу вивчається </a:t>
            </a:r>
            <a:r>
              <a:rPr lang="uk-UA" sz="1600" b="1" dirty="0">
                <a:latin typeface="Calibri" panose="020F0502020204030204" pitchFamily="34" charset="0"/>
              </a:rPr>
              <a:t>практика застосування сучасних методик економічного аналізу звітності підприємств. </a:t>
            </a:r>
          </a:p>
          <a:p>
            <a:r>
              <a:rPr lang="uk-UA" sz="1600" dirty="0">
                <a:latin typeface="Calibri" panose="020F0502020204030204" pitchFamily="34" charset="0"/>
              </a:rPr>
              <a:t>Розглядаються </a:t>
            </a:r>
            <a:r>
              <a:rPr lang="uk-UA" sz="1600" b="1" dirty="0">
                <a:latin typeface="Calibri" panose="020F0502020204030204" pitchFamily="34" charset="0"/>
              </a:rPr>
              <a:t>підходи до передбачення банкрутства </a:t>
            </a:r>
            <a:r>
              <a:rPr lang="uk-UA" sz="1600" dirty="0">
                <a:latin typeface="Calibri" panose="020F0502020204030204" pitchFamily="34" charset="0"/>
              </a:rPr>
              <a:t>та до виявлення ситуації штучного доведення до банкрутства. Такий підхід поєднується з вивченням спектру </a:t>
            </a:r>
            <a:r>
              <a:rPr lang="uk-UA" sz="1600" b="1" dirty="0">
                <a:latin typeface="Calibri" panose="020F0502020204030204" pitchFamily="34" charset="0"/>
              </a:rPr>
              <a:t>блоків фінансових коефіцієнтів </a:t>
            </a:r>
            <a:r>
              <a:rPr lang="uk-UA" sz="1600" dirty="0">
                <a:latin typeface="Calibri" panose="020F0502020204030204" pitchFamily="34" charset="0"/>
              </a:rPr>
              <a:t>(прибутковості, автономності, ліквідності, діяльності, грошових потоків), Дюпон – аналізу, технологій «свободи обліку». Вивчаються </a:t>
            </a:r>
            <a:r>
              <a:rPr lang="uk-UA" sz="1600" b="1" dirty="0">
                <a:latin typeface="Calibri" panose="020F0502020204030204" pitchFamily="34" charset="0"/>
              </a:rPr>
              <a:t>найбільш ефективні методики оцінки вартості бізнесу </a:t>
            </a:r>
            <a:r>
              <a:rPr lang="uk-UA" sz="1600" dirty="0">
                <a:latin typeface="Calibri" panose="020F0502020204030204" pitchFamily="34" charset="0"/>
              </a:rPr>
              <a:t>з можливим перенесенням цього досвіду в умови інституційного середовища України. Аналізуються відомі приклади фінансового шахрайства.</a:t>
            </a:r>
          </a:p>
          <a:p>
            <a:r>
              <a:rPr lang="uk-UA" sz="1600" dirty="0">
                <a:latin typeface="Calibri" panose="020F0502020204030204" pitchFamily="34" charset="0"/>
              </a:rPr>
              <a:t>З метою проведення інституційного аналізу застосовується 5 – факторна модель Фама – Френч.</a:t>
            </a:r>
          </a:p>
          <a:p>
            <a:r>
              <a:rPr lang="uk-UA" sz="1600" dirty="0">
                <a:latin typeface="Calibri" panose="020F0502020204030204" pitchFamily="34" charset="0"/>
              </a:rPr>
              <a:t>Пропонуються </a:t>
            </a:r>
            <a:r>
              <a:rPr lang="uk-UA" sz="1600" b="1" dirty="0">
                <a:latin typeface="Calibri" panose="020F0502020204030204" pitchFamily="34" charset="0"/>
              </a:rPr>
              <a:t>інструменти автоматичного зчитування даних на основі </a:t>
            </a:r>
            <a:r>
              <a:rPr lang="en-US" sz="1600" b="1" dirty="0">
                <a:latin typeface="Calibri" panose="020F0502020204030204" pitchFamily="34" charset="0"/>
              </a:rPr>
              <a:t>Python </a:t>
            </a:r>
            <a:r>
              <a:rPr lang="uk-UA" sz="1600" b="1" dirty="0">
                <a:latin typeface="Calibri" panose="020F0502020204030204" pitchFamily="34" charset="0"/>
              </a:rPr>
              <a:t>– коду. </a:t>
            </a:r>
            <a:r>
              <a:rPr lang="uk-UA" sz="1600" dirty="0">
                <a:latin typeface="Calibri" panose="020F0502020204030204" pitchFamily="34" charset="0"/>
              </a:rPr>
              <a:t>З метою вирішення завдань класифікації застосовуються </a:t>
            </a:r>
            <a:r>
              <a:rPr lang="uk-UA" sz="1600" b="1" dirty="0">
                <a:latin typeface="Calibri" panose="020F0502020204030204" pitchFamily="34" charset="0"/>
              </a:rPr>
              <a:t>кластерний аналіз та метод нейронних мереж</a:t>
            </a:r>
            <a:r>
              <a:rPr lang="uk-UA" sz="1600" dirty="0">
                <a:latin typeface="Calibri" panose="020F0502020204030204" pitchFamily="34" charset="0"/>
              </a:rPr>
              <a:t>. Використовуються </a:t>
            </a:r>
            <a:r>
              <a:rPr lang="uk-UA" sz="1600" b="1" dirty="0">
                <a:latin typeface="Calibri" panose="020F0502020204030204" pitchFamily="34" charset="0"/>
              </a:rPr>
              <a:t>методи машинного навчання для побудови моделей передбачення. </a:t>
            </a:r>
          </a:p>
          <a:p>
            <a:r>
              <a:rPr lang="uk-UA" sz="1600" dirty="0">
                <a:latin typeface="Calibri" panose="020F0502020204030204" pitchFamily="34" charset="0"/>
              </a:rPr>
              <a:t>Пропонується </a:t>
            </a:r>
            <a:r>
              <a:rPr lang="uk-UA" sz="1600" b="1" dirty="0">
                <a:latin typeface="Calibri" panose="020F0502020204030204" pitchFamily="34" charset="0"/>
              </a:rPr>
              <a:t>спектр методів оптимізації портфеля акцій, зокрема метод ефективної межі.</a:t>
            </a:r>
            <a:r>
              <a:rPr lang="uk-UA" sz="1600" dirty="0">
                <a:latin typeface="Calibri" panose="020F0502020204030204" pitchFamily="34" charset="0"/>
              </a:rPr>
              <a:t> Студенти здобувають </a:t>
            </a:r>
            <a:r>
              <a:rPr lang="uk-UA" sz="1600" b="1" dirty="0">
                <a:latin typeface="Calibri" panose="020F0502020204030204" pitchFamily="34" charset="0"/>
              </a:rPr>
              <a:t>навички модифікації існуючих кодів у </a:t>
            </a:r>
            <a:r>
              <a:rPr lang="en-US" sz="1600" b="1" dirty="0">
                <a:latin typeface="Calibri" panose="020F0502020204030204" pitchFamily="34" charset="0"/>
              </a:rPr>
              <a:t>Python </a:t>
            </a:r>
            <a:r>
              <a:rPr lang="uk-UA" sz="1600" b="1" dirty="0">
                <a:latin typeface="Calibri" panose="020F0502020204030204" pitchFamily="34" charset="0"/>
              </a:rPr>
              <a:t>та </a:t>
            </a:r>
            <a:r>
              <a:rPr lang="en-US" sz="1600" b="1" dirty="0">
                <a:latin typeface="Calibri" panose="020F0502020204030204" pitchFamily="34" charset="0"/>
              </a:rPr>
              <a:t>R </a:t>
            </a:r>
            <a:r>
              <a:rPr lang="uk-UA" sz="1600" b="1" dirty="0">
                <a:latin typeface="Calibri" panose="020F0502020204030204" pitchFamily="34" charset="0"/>
              </a:rPr>
              <a:t>з метою вирішення власних завдань у сфері фінансів. </a:t>
            </a:r>
          </a:p>
        </p:txBody>
      </p:sp>
    </p:spTree>
    <p:extLst>
      <p:ext uri="{BB962C8B-B14F-4D97-AF65-F5344CB8AC3E}">
        <p14:creationId xmlns:p14="http://schemas.microsoft.com/office/powerpoint/2010/main" val="511530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115616" y="476672"/>
            <a:ext cx="6884244" cy="1191032"/>
          </a:xfrm>
        </p:spPr>
        <p:txBody>
          <a:bodyPr>
            <a:normAutofit/>
          </a:bodyPr>
          <a:lstStyle/>
          <a:p>
            <a:r>
              <a:rPr lang="uk-UA" b="1" dirty="0">
                <a:solidFill>
                  <a:schemeClr val="tx2">
                    <a:lumMod val="60000"/>
                    <a:lumOff val="40000"/>
                  </a:schemeClr>
                </a:solidFill>
                <a:latin typeface="Calibri" panose="020F0502020204030204" pitchFamily="34" charset="0"/>
              </a:rPr>
              <a:t>Як записатися на кафедру?</a:t>
            </a:r>
          </a:p>
        </p:txBody>
      </p:sp>
      <p:sp>
        <p:nvSpPr>
          <p:cNvPr id="6" name="Объект 5"/>
          <p:cNvSpPr>
            <a:spLocks noGrp="1"/>
          </p:cNvSpPr>
          <p:nvPr>
            <p:ph idx="1"/>
          </p:nvPr>
        </p:nvSpPr>
        <p:spPr>
          <a:xfrm>
            <a:off x="1115616" y="1988840"/>
            <a:ext cx="5976664" cy="4264495"/>
          </a:xfrm>
        </p:spPr>
        <p:txBody>
          <a:bodyPr>
            <a:normAutofit/>
          </a:bodyPr>
          <a:lstStyle/>
          <a:p>
            <a:pPr algn="just"/>
            <a:endParaRPr lang="uk-UA" dirty="0"/>
          </a:p>
          <a:p>
            <a:pPr algn="just"/>
            <a:r>
              <a:rPr lang="uk-UA" dirty="0"/>
              <a:t>Для зарахування слід лише вписати ваші дані в </a:t>
            </a:r>
            <a:r>
              <a:rPr lang="uk-UA" b="1" u="sng" dirty="0"/>
              <a:t>бланк</a:t>
            </a:r>
            <a:r>
              <a:rPr lang="uk-UA" u="sng" dirty="0"/>
              <a:t> </a:t>
            </a:r>
            <a:r>
              <a:rPr lang="uk-UA" b="1" u="sng" dirty="0"/>
              <a:t> заяви </a:t>
            </a:r>
            <a:r>
              <a:rPr lang="uk-UA" b="1" dirty="0"/>
              <a:t>(зразок додається).</a:t>
            </a:r>
            <a:endParaRPr lang="uk-UA" dirty="0"/>
          </a:p>
          <a:p>
            <a:pPr algn="just"/>
            <a:endParaRPr lang="uk-UA" dirty="0"/>
          </a:p>
          <a:p>
            <a:pPr algn="just"/>
            <a:endParaRPr lang="uk-UA" dirty="0"/>
          </a:p>
          <a:p>
            <a:pPr algn="just"/>
            <a:r>
              <a:rPr lang="uk-UA" dirty="0"/>
              <a:t>Студенти, які перебувають </a:t>
            </a:r>
            <a:r>
              <a:rPr lang="uk-UA" b="1" dirty="0"/>
              <a:t>на індивідуальному графіку</a:t>
            </a:r>
            <a:r>
              <a:rPr lang="uk-UA" dirty="0"/>
              <a:t>,</a:t>
            </a:r>
            <a:r>
              <a:rPr lang="uk-UA" b="1" dirty="0"/>
              <a:t> </a:t>
            </a:r>
            <a:r>
              <a:rPr lang="uk-UA" dirty="0"/>
              <a:t>можуть </a:t>
            </a:r>
            <a:r>
              <a:rPr lang="uk-UA" b="1" dirty="0"/>
              <a:t>надіслати фото заяви </a:t>
            </a:r>
            <a:r>
              <a:rPr lang="uk-UA" dirty="0"/>
              <a:t>на пошту – </a:t>
            </a:r>
            <a:r>
              <a:rPr lang="en-US" b="1" dirty="0">
                <a:solidFill>
                  <a:schemeClr val="accent1"/>
                </a:solidFill>
              </a:rPr>
              <a:t>lidiya.yemelyanova@lnu.edu.ua</a:t>
            </a:r>
            <a:endParaRPr lang="ru-RU" b="1" dirty="0">
              <a:solidFill>
                <a:schemeClr val="accent1"/>
              </a:solidFill>
            </a:endParaRPr>
          </a:p>
          <a:p>
            <a:pPr marL="0" indent="0" algn="just">
              <a:buNone/>
            </a:pPr>
            <a:endParaRPr lang="en-US" dirty="0"/>
          </a:p>
        </p:txBody>
      </p:sp>
    </p:spTree>
    <p:extLst>
      <p:ext uri="{BB962C8B-B14F-4D97-AF65-F5344CB8AC3E}">
        <p14:creationId xmlns:p14="http://schemas.microsoft.com/office/powerpoint/2010/main" val="202635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1196752"/>
            <a:ext cx="6408712" cy="4968552"/>
          </a:xfrm>
        </p:spPr>
        <p:txBody>
          <a:bodyPr>
            <a:normAutofit/>
          </a:bodyPr>
          <a:lstStyle/>
          <a:p>
            <a:pPr marL="0" indent="0" algn="ctr">
              <a:buNone/>
            </a:pPr>
            <a:r>
              <a:rPr lang="uk-UA" dirty="0">
                <a:latin typeface="Calibri" panose="020F0502020204030204" pitchFamily="34" charset="0"/>
              </a:rPr>
              <a:t>Якщо у вас виникли будь-які питання щодо курсів, просимо без вагань запитувати </a:t>
            </a:r>
            <a:r>
              <a:rPr lang="uk-UA" dirty="0">
                <a:latin typeface="Calibri" panose="020F0502020204030204" pitchFamily="34" charset="0"/>
                <a:sym typeface="Wingdings" panose="05000000000000000000" pitchFamily="2" charset="2"/>
              </a:rPr>
              <a:t></a:t>
            </a:r>
          </a:p>
          <a:p>
            <a:pPr marL="0" indent="0" algn="ctr">
              <a:buNone/>
            </a:pPr>
            <a:r>
              <a:rPr lang="uk-UA" dirty="0">
                <a:latin typeface="Calibri" panose="020F0502020204030204" pitchFamily="34" charset="0"/>
                <a:sym typeface="Wingdings" panose="05000000000000000000" pitchFamily="2" charset="2"/>
              </a:rPr>
              <a:t>Ми радо відповімо на всі запитання!</a:t>
            </a:r>
          </a:p>
          <a:p>
            <a:pPr marL="0" indent="0" algn="ctr">
              <a:buNone/>
            </a:pPr>
            <a:endParaRPr lang="uk-UA" dirty="0">
              <a:latin typeface="Calibri" panose="020F0502020204030204" pitchFamily="34" charset="0"/>
              <a:sym typeface="Wingdings" panose="05000000000000000000" pitchFamily="2" charset="2"/>
            </a:endParaRPr>
          </a:p>
          <a:p>
            <a:pPr marL="0" indent="0" algn="ctr">
              <a:buNone/>
            </a:pPr>
            <a:r>
              <a:rPr lang="uk-UA" dirty="0">
                <a:latin typeface="Calibri" panose="020F0502020204030204" pitchFamily="34" charset="0"/>
              </a:rPr>
              <a:t>Можна звертатися безпосередньо до викладача курсу:</a:t>
            </a:r>
          </a:p>
          <a:p>
            <a:pPr marL="0" indent="0" algn="ctr">
              <a:buNone/>
            </a:pPr>
            <a:endParaRPr lang="en-US" dirty="0">
              <a:latin typeface="Calibri" panose="020F0502020204030204" pitchFamily="34" charset="0"/>
            </a:endParaRPr>
          </a:p>
          <a:p>
            <a:pPr marL="0" indent="0" algn="ctr">
              <a:buNone/>
            </a:pPr>
            <a:r>
              <a:rPr lang="en-US" dirty="0">
                <a:solidFill>
                  <a:schemeClr val="accent1"/>
                </a:solidFill>
                <a:latin typeface="Calibri" panose="020F0502020204030204" pitchFamily="34" charset="0"/>
              </a:rPr>
              <a:t>liana.moskalyk@gmail.com</a:t>
            </a:r>
            <a:endParaRPr lang="uk-UA" dirty="0">
              <a:solidFill>
                <a:schemeClr val="accent1"/>
              </a:solidFill>
              <a:latin typeface="Calibri" panose="020F0502020204030204" pitchFamily="34" charset="0"/>
            </a:endParaRPr>
          </a:p>
          <a:p>
            <a:pPr marL="0" indent="0" algn="ctr">
              <a:buNone/>
            </a:pPr>
            <a:r>
              <a:rPr lang="en-US" dirty="0">
                <a:solidFill>
                  <a:schemeClr val="accent1"/>
                </a:solidFill>
                <a:latin typeface="Calibri" panose="020F0502020204030204" pitchFamily="34" charset="0"/>
              </a:rPr>
              <a:t>hurnyakihor@gmail.com</a:t>
            </a:r>
            <a:endParaRPr lang="uk-UA" dirty="0">
              <a:solidFill>
                <a:schemeClr val="accent1"/>
              </a:solidFill>
              <a:latin typeface="Calibri" panose="020F0502020204030204" pitchFamily="34" charset="0"/>
            </a:endParaRPr>
          </a:p>
          <a:p>
            <a:pPr marL="0" indent="0" algn="ctr">
              <a:buNone/>
            </a:pPr>
            <a:r>
              <a:rPr lang="en-US" dirty="0">
                <a:solidFill>
                  <a:schemeClr val="accent1"/>
                </a:solidFill>
                <a:latin typeface="Calibri" panose="020F0502020204030204" pitchFamily="34" charset="0"/>
              </a:rPr>
              <a:t>vlasbiznet@gmail.com</a:t>
            </a:r>
            <a:endParaRPr lang="uk-UA" dirty="0">
              <a:solidFill>
                <a:schemeClr val="accent1"/>
              </a:solidFill>
              <a:latin typeface="Calibri" panose="020F0502020204030204" pitchFamily="34" charset="0"/>
            </a:endParaRPr>
          </a:p>
          <a:p>
            <a:pPr marL="0" indent="0" algn="ctr">
              <a:buNone/>
            </a:pPr>
            <a:r>
              <a:rPr lang="en-US" dirty="0">
                <a:solidFill>
                  <a:schemeClr val="accent1"/>
                </a:solidFill>
                <a:latin typeface="Calibri" panose="020F0502020204030204" pitchFamily="34" charset="0"/>
                <a:cs typeface="Calibri" panose="020F0502020204030204" pitchFamily="34" charset="0"/>
              </a:rPr>
              <a:t>lidiya.yemelyanova@lnu.edu.ua</a:t>
            </a:r>
            <a:endParaRPr lang="ru-RU" dirty="0">
              <a:solidFill>
                <a:schemeClr val="accent1"/>
              </a:solidFill>
              <a:latin typeface="Calibri" panose="020F0502020204030204" pitchFamily="34" charset="0"/>
              <a:cs typeface="Calibri" panose="020F0502020204030204" pitchFamily="34" charset="0"/>
            </a:endParaRPr>
          </a:p>
          <a:p>
            <a:pPr marL="0" indent="0" algn="ctr">
              <a:buNone/>
            </a:pPr>
            <a:r>
              <a:rPr lang="en-US" dirty="0">
                <a:solidFill>
                  <a:schemeClr val="accent1"/>
                </a:solidFill>
                <a:latin typeface="Calibri" panose="020F0502020204030204" pitchFamily="34" charset="0"/>
              </a:rPr>
              <a:t>blapchuk@gmail.com</a:t>
            </a:r>
            <a:endParaRPr lang="uk-UA" dirty="0">
              <a:solidFill>
                <a:schemeClr val="accent1"/>
              </a:solidFill>
              <a:latin typeface="Calibri" panose="020F0502020204030204" pitchFamily="34" charset="0"/>
            </a:endParaRPr>
          </a:p>
          <a:p>
            <a:pPr marL="0" indent="0" algn="ctr">
              <a:buNone/>
            </a:pPr>
            <a:endParaRPr lang="en-US" dirty="0">
              <a:solidFill>
                <a:schemeClr val="tx2">
                  <a:lumMod val="60000"/>
                  <a:lumOff val="40000"/>
                </a:schemeClr>
              </a:solidFill>
              <a:latin typeface="Calibri" panose="020F0502020204030204" pitchFamily="34" charset="0"/>
            </a:endParaRPr>
          </a:p>
          <a:p>
            <a:pPr marL="0" indent="0" algn="ctr">
              <a:buNone/>
            </a:pPr>
            <a:endParaRPr lang="uk-UA" dirty="0"/>
          </a:p>
          <a:p>
            <a:pPr marL="0" indent="0" algn="ctr">
              <a:buNone/>
            </a:pPr>
            <a:endParaRPr lang="en-US" dirty="0"/>
          </a:p>
          <a:p>
            <a:pPr marL="0" indent="0" algn="ctr">
              <a:buNone/>
            </a:pPr>
            <a:endParaRPr lang="uk-UA" dirty="0"/>
          </a:p>
        </p:txBody>
      </p:sp>
    </p:spTree>
    <p:extLst>
      <p:ext uri="{BB962C8B-B14F-4D97-AF65-F5344CB8AC3E}">
        <p14:creationId xmlns:p14="http://schemas.microsoft.com/office/powerpoint/2010/main" val="3399831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780928"/>
            <a:ext cx="7200800" cy="1584176"/>
          </a:xfrm>
        </p:spPr>
        <p:txBody>
          <a:bodyPr>
            <a:normAutofit/>
          </a:bodyPr>
          <a:lstStyle/>
          <a:p>
            <a:r>
              <a:rPr lang="uk-UA" b="1" dirty="0">
                <a:solidFill>
                  <a:schemeClr val="tx2">
                    <a:lumMod val="60000"/>
                    <a:lumOff val="40000"/>
                  </a:schemeClr>
                </a:solidFill>
                <a:latin typeface="Calibri" panose="020F0502020204030204" pitchFamily="34" charset="0"/>
                <a:sym typeface="Wingdings" panose="05000000000000000000" pitchFamily="2" charset="2"/>
              </a:rPr>
              <a:t>Радо чекаємо вас на кафедрі!</a:t>
            </a:r>
            <a:br>
              <a:rPr lang="uk-UA" b="1" dirty="0">
                <a:solidFill>
                  <a:schemeClr val="tx2">
                    <a:lumMod val="60000"/>
                    <a:lumOff val="40000"/>
                  </a:schemeClr>
                </a:solidFill>
                <a:latin typeface="Calibri" panose="020F0502020204030204" pitchFamily="34" charset="0"/>
                <a:sym typeface="Wingdings" panose="05000000000000000000" pitchFamily="2" charset="2"/>
              </a:rPr>
            </a:br>
            <a:endParaRPr lang="uk-UA" b="1" dirty="0">
              <a:solidFill>
                <a:schemeClr val="tx2">
                  <a:lumMod val="60000"/>
                  <a:lumOff val="40000"/>
                </a:schemeClr>
              </a:solidFill>
              <a:latin typeface="Calibri" panose="020F0502020204030204" pitchFamily="34" charset="0"/>
            </a:endParaRPr>
          </a:p>
        </p:txBody>
      </p:sp>
    </p:spTree>
    <p:extLst>
      <p:ext uri="{BB962C8B-B14F-4D97-AF65-F5344CB8AC3E}">
        <p14:creationId xmlns:p14="http://schemas.microsoft.com/office/powerpoint/2010/main" val="2891566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1EACE203-15BF-4027-9F8B-2F8161504A31}"/>
              </a:ext>
            </a:extLst>
          </p:cNvPr>
          <p:cNvGrpSpPr/>
          <p:nvPr/>
        </p:nvGrpSpPr>
        <p:grpSpPr>
          <a:xfrm>
            <a:off x="1535577" y="1209013"/>
            <a:ext cx="6037669" cy="3543320"/>
            <a:chOff x="2687161" y="3731096"/>
            <a:chExt cx="5158677" cy="3027467"/>
          </a:xfrm>
          <a:solidFill>
            <a:schemeClr val="bg1">
              <a:alpha val="20000"/>
            </a:schemeClr>
          </a:solidFill>
        </p:grpSpPr>
        <p:sp>
          <p:nvSpPr>
            <p:cNvPr id="65" name="Freeform: Shape 64">
              <a:extLst>
                <a:ext uri="{FF2B5EF4-FFF2-40B4-BE49-F238E27FC236}">
                  <a16:creationId xmlns:a16="http://schemas.microsoft.com/office/drawing/2014/main" id="{7BE90C66-C234-4339-A265-F14720800460}"/>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grpFill/>
            <a:ln w="3104"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0A95C56D-1965-4D42-9E82-6AED621F98C2}"/>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grpFill/>
            <a:ln w="3104"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BA91DF84-0039-4BC8-8B92-4B0EC8C7A68B}"/>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grpFill/>
            <a:ln w="3104"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F31F3BCF-3DA5-46BE-A895-3E38F372BEFE}"/>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grpFill/>
            <a:ln w="3104"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D4976DC6-2020-40CC-AF70-AC97398B5F3E}"/>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grpFill/>
            <a:ln w="3104"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5FC09AC9-57B0-4D07-9E67-0F15871ED0A9}"/>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grpFill/>
            <a:ln w="3104"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A51C11C9-7777-4F45-8F9F-5ECEC252884F}"/>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grpFill/>
            <a:ln w="3104"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5E8E84ED-9624-41E7-AF8B-C09A0CD68F63}"/>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grpFill/>
            <a:ln w="3104"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E017B005-BD7B-4705-962A-A07F1CED19C8}"/>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grpFill/>
            <a:ln w="3104"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40556156-5E8E-496E-AC0D-8A8EDA1BA657}"/>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grpFill/>
            <a:ln w="3104"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14AD879F-977B-417A-80FE-EA105A866E29}"/>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grpFill/>
            <a:ln w="3104"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825A12E0-A25A-4311-9652-9365F2D06398}"/>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grpFill/>
            <a:ln w="3104"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3B44DC21-10C8-4647-88BB-875873ECBF75}"/>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grpFill/>
            <a:ln w="3104"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D1591931-2C36-4843-B18B-FAB42478C84C}"/>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grpFill/>
            <a:ln w="3104"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8B633403-A17C-4F77-A6AB-EC97E5487680}"/>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grpFill/>
            <a:ln w="3104"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D57808C2-72B8-4845-8B27-D05CA390EFDA}"/>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grpFill/>
            <a:ln w="3104"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8127AC15-F551-4FDC-B8D7-907A69508EA8}"/>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grpFill/>
            <a:ln w="3104"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F27FA466-AAE6-4F1F-B3CC-39D75AE36FD7}"/>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grpFill/>
            <a:ln w="3104"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55483792-C376-4FED-901E-7DA78E659CF7}"/>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grpFill/>
            <a:ln w="3104"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04CC4E02-52F3-4EAA-8D41-7EFDC56D3469}"/>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grpFill/>
            <a:ln w="3104"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C49A8890-D7F1-4BC5-BBB0-C08EE03F95BA}"/>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grpFill/>
            <a:ln w="3104"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76B3BF33-C2DD-4C99-AB28-DD716E15986D}"/>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grpFill/>
            <a:ln w="3104"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7DE8DEB5-CF9C-4BA3-97C2-817DC01D0B01}"/>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grpFill/>
            <a:ln w="3104"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C25ED7BA-ACB9-4417-8FA7-33DB11A4FB4C}"/>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grpFill/>
            <a:ln w="3104"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FBA8725F-BDD0-407C-825A-3C4794233D74}"/>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grpFill/>
            <a:ln w="3104"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4FADB747-3982-4D86-BE34-5B944B9D7DF7}"/>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grpFill/>
            <a:ln w="3104"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F249B002-D1B2-4E70-B645-FB0FEC0A16D5}"/>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grpFill/>
            <a:ln w="3104"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6A71A755-5DE0-45C8-9E90-1ABFE0B8F3CA}"/>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grpFill/>
            <a:ln w="3104"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DC87D108-4E00-4020-8BBE-3BAAD070FB2E}"/>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grpFill/>
            <a:ln w="3104"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137D7492-68B0-4409-B0FD-802A1C9E2EFE}"/>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grpFill/>
            <a:ln w="3104"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EE055744-ECBD-4801-BED6-B3AB6C2F4E9E}"/>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grpFill/>
            <a:ln w="3104"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DC19C40E-DEA2-4800-BCEF-0C7C88B1BA44}"/>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grpFill/>
            <a:ln w="3104"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4AC6D1DD-47CD-44CD-B726-F0F07E9DCE73}"/>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grpFill/>
            <a:ln w="3104"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0A055F31-8C0E-43B3-9EA2-2C5A5D8B3B62}"/>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grpFill/>
            <a:ln w="3104"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D4F43EE4-7F42-44F8-8914-15E0A25DCCF8}"/>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grpFill/>
            <a:ln w="3104"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735E2B6A-3578-45E1-9803-C4AE7C5B2B61}"/>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grpFill/>
            <a:ln w="3104"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CFD1D768-EFBB-47F7-AE27-BA04EEAC025B}"/>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grpFill/>
            <a:ln w="3104"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121BF8AF-772F-41FD-ACC9-04F178CBEEB7}"/>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grpFill/>
            <a:ln w="3104"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id="{28545654-16B5-4B10-89A0-4BF6D8FBFA92}"/>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grpFill/>
            <a:ln w="3104"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9D93183C-1698-45EB-B1DA-49E1D481F377}"/>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grpFill/>
            <a:ln w="3104"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F8D33136-61E4-4154-A440-45A82B120FC7}"/>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grpFill/>
            <a:ln w="3104"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23767D75-6FC4-40E8-B0CF-1263899B832A}"/>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00895564-F8C9-4BD0-99D2-FD4CA2518012}"/>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grpFill/>
            <a:ln w="3104"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A4F8E704-8AA1-487E-8A3B-B796460B6834}"/>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grpFill/>
            <a:ln w="3104"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62DA5DDA-B1ED-4E17-B42C-962E886C6535}"/>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grpFill/>
            <a:ln w="3104"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5ABBACE7-D054-488E-9A22-6AC3A1FED123}"/>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grpFill/>
            <a:ln w="3104"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0AD298BB-13B6-43E2-AA4E-0FBFC7B6C54D}"/>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grpFill/>
            <a:ln w="3104"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F891C8DD-B70E-4A56-9900-4A4E6B25BA31}"/>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grpFill/>
            <a:ln w="3104"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B35CA9A0-1834-4D5C-A20F-CB27C02222AE}"/>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grpFill/>
            <a:ln w="3104"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B4FCA89A-49BA-42D3-9C05-7B5DF33084D6}"/>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grpFill/>
            <a:ln w="3104"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C7F0E2D7-497D-4FB8-9F43-385CAA2BFF41}"/>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grpFill/>
            <a:ln w="3104" cap="flat">
              <a:no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9A200F87-3BC7-4408-A5C3-FEBA038E49DD}"/>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grpFill/>
            <a:ln w="3104"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58560BFD-589B-4D5D-B451-BC84D39333FA}"/>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grpFill/>
            <a:ln w="3104"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CBC41E17-86D8-4BD5-B1EE-EF20CB430FC5}"/>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grpFill/>
            <a:ln w="3104"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23B78FE0-B4D3-40F4-8455-2395DC69AFE4}"/>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grpFill/>
            <a:ln w="3104"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AC7573EA-AD48-4056-87F9-E2D8A3FA4540}"/>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grpFill/>
            <a:ln w="3104"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1FC9F4FF-E372-48FD-A634-43D1BFA2616F}"/>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grpFill/>
            <a:ln w="3104" cap="flat">
              <a:noFill/>
              <a:prstDash val="solid"/>
              <a:miter/>
            </a:ln>
          </p:spPr>
          <p:txBody>
            <a:bodyPr rtlCol="0" anchor="ctr"/>
            <a:lstStyle/>
            <a:p>
              <a:endParaRPr lang="en-US" sz="1350"/>
            </a:p>
          </p:txBody>
        </p:sp>
        <p:sp>
          <p:nvSpPr>
            <p:cNvPr id="97" name="Freeform: Shape 96">
              <a:extLst>
                <a:ext uri="{FF2B5EF4-FFF2-40B4-BE49-F238E27FC236}">
                  <a16:creationId xmlns:a16="http://schemas.microsoft.com/office/drawing/2014/main" id="{A62A81F4-60F8-41A8-BF11-1315A2B05995}"/>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grpFill/>
            <a:ln w="3104" cap="flat">
              <a:noFill/>
              <a:prstDash val="solid"/>
              <a:miter/>
            </a:ln>
          </p:spPr>
          <p:txBody>
            <a:bodyPr rtlCol="0" anchor="ctr"/>
            <a:lstStyle/>
            <a:p>
              <a:endParaRPr lang="en-US" sz="1350"/>
            </a:p>
          </p:txBody>
        </p:sp>
        <p:sp>
          <p:nvSpPr>
            <p:cNvPr id="98" name="Freeform: Shape 97">
              <a:extLst>
                <a:ext uri="{FF2B5EF4-FFF2-40B4-BE49-F238E27FC236}">
                  <a16:creationId xmlns:a16="http://schemas.microsoft.com/office/drawing/2014/main" id="{53CB194F-1D16-4F96-AD8E-8C191A217A9F}"/>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grpFill/>
            <a:ln w="3104"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65902AE7-05F8-44E5-A07D-4CE54DC97C8C}"/>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grpFill/>
            <a:ln w="3104" cap="flat">
              <a:noFill/>
              <a:prstDash val="solid"/>
              <a:miter/>
            </a:ln>
          </p:spPr>
          <p:txBody>
            <a:bodyPr rtlCol="0" anchor="ctr"/>
            <a:lstStyle/>
            <a:p>
              <a:endParaRPr lang="en-US" sz="1350"/>
            </a:p>
          </p:txBody>
        </p:sp>
        <p:sp>
          <p:nvSpPr>
            <p:cNvPr id="100" name="Freeform: Shape 99">
              <a:extLst>
                <a:ext uri="{FF2B5EF4-FFF2-40B4-BE49-F238E27FC236}">
                  <a16:creationId xmlns:a16="http://schemas.microsoft.com/office/drawing/2014/main" id="{9A037E1E-7B16-4D19-B844-CF29C0ACA005}"/>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grpFill/>
            <a:ln w="3104" cap="flat">
              <a:noFill/>
              <a:prstDash val="solid"/>
              <a:miter/>
            </a:ln>
          </p:spPr>
          <p:txBody>
            <a:bodyPr rtlCol="0" anchor="ctr"/>
            <a:lstStyle/>
            <a:p>
              <a:endParaRPr lang="en-US" sz="1350"/>
            </a:p>
          </p:txBody>
        </p:sp>
        <p:sp>
          <p:nvSpPr>
            <p:cNvPr id="101" name="Freeform: Shape 100">
              <a:extLst>
                <a:ext uri="{FF2B5EF4-FFF2-40B4-BE49-F238E27FC236}">
                  <a16:creationId xmlns:a16="http://schemas.microsoft.com/office/drawing/2014/main" id="{116EFC9F-2D23-407A-A297-BFB157B8DC6C}"/>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grpFill/>
            <a:ln w="3104"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60F0557F-839C-4B30-8D3B-D196ECBE26BE}"/>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grpFill/>
            <a:ln w="3104" cap="flat">
              <a:noFill/>
              <a:prstDash val="solid"/>
              <a:miter/>
            </a:ln>
          </p:spPr>
          <p:txBody>
            <a:bodyPr rtlCol="0" anchor="ctr"/>
            <a:lstStyle/>
            <a:p>
              <a:endParaRPr lang="en-US" sz="1350"/>
            </a:p>
          </p:txBody>
        </p:sp>
        <p:sp>
          <p:nvSpPr>
            <p:cNvPr id="103" name="Freeform: Shape 102">
              <a:extLst>
                <a:ext uri="{FF2B5EF4-FFF2-40B4-BE49-F238E27FC236}">
                  <a16:creationId xmlns:a16="http://schemas.microsoft.com/office/drawing/2014/main" id="{2F352AA5-2B62-4E5A-A1C2-7F560114DC07}"/>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grpFill/>
            <a:ln w="3104"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C69190DF-7614-4DE0-A0F5-C8348F9A157C}"/>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grpFill/>
            <a:ln w="3104" cap="flat">
              <a:noFill/>
              <a:prstDash val="solid"/>
              <a:miter/>
            </a:ln>
          </p:spPr>
          <p:txBody>
            <a:bodyPr rtlCol="0" anchor="ctr"/>
            <a:lstStyle/>
            <a:p>
              <a:endParaRPr lang="en-US" sz="1350"/>
            </a:p>
          </p:txBody>
        </p:sp>
        <p:sp>
          <p:nvSpPr>
            <p:cNvPr id="105" name="Freeform: Shape 104">
              <a:extLst>
                <a:ext uri="{FF2B5EF4-FFF2-40B4-BE49-F238E27FC236}">
                  <a16:creationId xmlns:a16="http://schemas.microsoft.com/office/drawing/2014/main" id="{2A84AB2F-5079-4F3F-A8CE-191560231A0E}"/>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grpFill/>
            <a:ln w="3104"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6BED2DEB-CD70-4B9A-B5F0-23A2D1166A05}"/>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grpFill/>
            <a:ln w="3104" cap="flat">
              <a:noFill/>
              <a:prstDash val="solid"/>
              <a:miter/>
            </a:ln>
          </p:spPr>
          <p:txBody>
            <a:bodyPr rtlCol="0" anchor="ctr"/>
            <a:lstStyle/>
            <a:p>
              <a:endParaRPr lang="en-US" sz="1350"/>
            </a:p>
          </p:txBody>
        </p:sp>
        <p:sp>
          <p:nvSpPr>
            <p:cNvPr id="107" name="Freeform: Shape 106">
              <a:extLst>
                <a:ext uri="{FF2B5EF4-FFF2-40B4-BE49-F238E27FC236}">
                  <a16:creationId xmlns:a16="http://schemas.microsoft.com/office/drawing/2014/main" id="{65CE8053-3EDF-47E3-B563-0031C3415831}"/>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grpFill/>
            <a:ln w="3104" cap="flat">
              <a:noFill/>
              <a:prstDash val="solid"/>
              <a:miter/>
            </a:ln>
          </p:spPr>
          <p:txBody>
            <a:bodyPr rtlCol="0" anchor="ctr"/>
            <a:lstStyle/>
            <a:p>
              <a:endParaRPr lang="en-US" sz="1350"/>
            </a:p>
          </p:txBody>
        </p:sp>
        <p:sp>
          <p:nvSpPr>
            <p:cNvPr id="108" name="Freeform: Shape 107">
              <a:extLst>
                <a:ext uri="{FF2B5EF4-FFF2-40B4-BE49-F238E27FC236}">
                  <a16:creationId xmlns:a16="http://schemas.microsoft.com/office/drawing/2014/main" id="{F718F022-BA41-4B9A-9E55-DB84AAF891EF}"/>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grpFill/>
            <a:ln w="3104" cap="flat">
              <a:noFill/>
              <a:prstDash val="solid"/>
              <a:miter/>
            </a:ln>
          </p:spPr>
          <p:txBody>
            <a:bodyPr rtlCol="0" anchor="ctr"/>
            <a:lstStyle/>
            <a:p>
              <a:endParaRPr lang="en-US" sz="1350"/>
            </a:p>
          </p:txBody>
        </p:sp>
        <p:sp>
          <p:nvSpPr>
            <p:cNvPr id="109" name="Freeform: Shape 108">
              <a:extLst>
                <a:ext uri="{FF2B5EF4-FFF2-40B4-BE49-F238E27FC236}">
                  <a16:creationId xmlns:a16="http://schemas.microsoft.com/office/drawing/2014/main" id="{E29B9724-B834-4305-A42F-8B6AEDF77A55}"/>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grpFill/>
            <a:ln w="3104" cap="flat">
              <a:noFill/>
              <a:prstDash val="solid"/>
              <a:miter/>
            </a:ln>
          </p:spPr>
          <p:txBody>
            <a:bodyPr rtlCol="0" anchor="ctr"/>
            <a:lstStyle/>
            <a:p>
              <a:endParaRPr lang="en-US" sz="1350"/>
            </a:p>
          </p:txBody>
        </p:sp>
        <p:sp>
          <p:nvSpPr>
            <p:cNvPr id="110" name="Freeform: Shape 109">
              <a:extLst>
                <a:ext uri="{FF2B5EF4-FFF2-40B4-BE49-F238E27FC236}">
                  <a16:creationId xmlns:a16="http://schemas.microsoft.com/office/drawing/2014/main" id="{5E83034D-0919-4213-A516-D4674E124818}"/>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grpFill/>
            <a:ln w="3104" cap="flat">
              <a:noFill/>
              <a:prstDash val="solid"/>
              <a:miter/>
            </a:ln>
          </p:spPr>
          <p:txBody>
            <a:bodyPr rtlCol="0" anchor="ctr"/>
            <a:lstStyle/>
            <a:p>
              <a:endParaRPr lang="en-US" sz="1350"/>
            </a:p>
          </p:txBody>
        </p:sp>
        <p:sp>
          <p:nvSpPr>
            <p:cNvPr id="111" name="Freeform: Shape 110">
              <a:extLst>
                <a:ext uri="{FF2B5EF4-FFF2-40B4-BE49-F238E27FC236}">
                  <a16:creationId xmlns:a16="http://schemas.microsoft.com/office/drawing/2014/main" id="{B22AEB04-F9ED-4506-826B-039941072135}"/>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grpFill/>
            <a:ln w="3104" cap="flat">
              <a:noFill/>
              <a:prstDash val="solid"/>
              <a:miter/>
            </a:ln>
          </p:spPr>
          <p:txBody>
            <a:bodyPr rtlCol="0" anchor="ctr"/>
            <a:lstStyle/>
            <a:p>
              <a:endParaRPr lang="en-US" sz="1350"/>
            </a:p>
          </p:txBody>
        </p:sp>
        <p:sp>
          <p:nvSpPr>
            <p:cNvPr id="112" name="Freeform: Shape 111">
              <a:extLst>
                <a:ext uri="{FF2B5EF4-FFF2-40B4-BE49-F238E27FC236}">
                  <a16:creationId xmlns:a16="http://schemas.microsoft.com/office/drawing/2014/main" id="{70F67ACD-C236-4BA2-8FCE-34178BD2CF75}"/>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grpFill/>
            <a:ln w="3104" cap="flat">
              <a:noFill/>
              <a:prstDash val="solid"/>
              <a:miter/>
            </a:ln>
          </p:spPr>
          <p:txBody>
            <a:bodyPr rtlCol="0" anchor="ctr"/>
            <a:lstStyle/>
            <a:p>
              <a:endParaRPr lang="en-US" sz="1350"/>
            </a:p>
          </p:txBody>
        </p:sp>
        <p:sp>
          <p:nvSpPr>
            <p:cNvPr id="113" name="Freeform: Shape 112">
              <a:extLst>
                <a:ext uri="{FF2B5EF4-FFF2-40B4-BE49-F238E27FC236}">
                  <a16:creationId xmlns:a16="http://schemas.microsoft.com/office/drawing/2014/main" id="{BEA51358-2F0F-4C08-A74F-B78DBBB5DFD8}"/>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grpFill/>
            <a:ln w="3104" cap="flat">
              <a:noFill/>
              <a:prstDash val="solid"/>
              <a:miter/>
            </a:ln>
          </p:spPr>
          <p:txBody>
            <a:bodyPr rtlCol="0" anchor="ctr"/>
            <a:lstStyle/>
            <a:p>
              <a:endParaRPr lang="en-US" sz="1350"/>
            </a:p>
          </p:txBody>
        </p:sp>
        <p:sp>
          <p:nvSpPr>
            <p:cNvPr id="114" name="Freeform: Shape 113">
              <a:extLst>
                <a:ext uri="{FF2B5EF4-FFF2-40B4-BE49-F238E27FC236}">
                  <a16:creationId xmlns:a16="http://schemas.microsoft.com/office/drawing/2014/main" id="{96786974-9A0D-4341-9465-07C38945CF9A}"/>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grpFill/>
            <a:ln w="3104" cap="flat">
              <a:noFill/>
              <a:prstDash val="solid"/>
              <a:miter/>
            </a:ln>
          </p:spPr>
          <p:txBody>
            <a:bodyPr rtlCol="0" anchor="ctr"/>
            <a:lstStyle/>
            <a:p>
              <a:endParaRPr lang="en-US" sz="1350"/>
            </a:p>
          </p:txBody>
        </p:sp>
        <p:sp>
          <p:nvSpPr>
            <p:cNvPr id="115" name="Freeform: Shape 114">
              <a:extLst>
                <a:ext uri="{FF2B5EF4-FFF2-40B4-BE49-F238E27FC236}">
                  <a16:creationId xmlns:a16="http://schemas.microsoft.com/office/drawing/2014/main" id="{DC8D8A41-A72B-4937-A399-749991200083}"/>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grpFill/>
            <a:ln w="3104" cap="flat">
              <a:noFill/>
              <a:prstDash val="solid"/>
              <a:miter/>
            </a:ln>
          </p:spPr>
          <p:txBody>
            <a:bodyPr rtlCol="0" anchor="ctr"/>
            <a:lstStyle/>
            <a:p>
              <a:endParaRPr lang="en-US" sz="1350"/>
            </a:p>
          </p:txBody>
        </p:sp>
        <p:sp>
          <p:nvSpPr>
            <p:cNvPr id="116" name="Freeform: Shape 115">
              <a:extLst>
                <a:ext uri="{FF2B5EF4-FFF2-40B4-BE49-F238E27FC236}">
                  <a16:creationId xmlns:a16="http://schemas.microsoft.com/office/drawing/2014/main" id="{6774C3C3-ED1E-4673-A990-71053E0292BC}"/>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grpFill/>
            <a:ln w="3104" cap="flat">
              <a:noFill/>
              <a:prstDash val="solid"/>
              <a:miter/>
            </a:ln>
          </p:spPr>
          <p:txBody>
            <a:bodyPr rtlCol="0" anchor="ctr"/>
            <a:lstStyle/>
            <a:p>
              <a:endParaRPr lang="en-US" sz="1350"/>
            </a:p>
          </p:txBody>
        </p:sp>
        <p:sp>
          <p:nvSpPr>
            <p:cNvPr id="117" name="Freeform: Shape 116">
              <a:extLst>
                <a:ext uri="{FF2B5EF4-FFF2-40B4-BE49-F238E27FC236}">
                  <a16:creationId xmlns:a16="http://schemas.microsoft.com/office/drawing/2014/main" id="{FA25FE21-2545-4009-B593-3834C3A9CD26}"/>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grpFill/>
            <a:ln w="3104"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DA4F93A2-185C-4972-8295-328AC5C01920}"/>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grpFill/>
            <a:ln w="3104" cap="flat">
              <a:noFill/>
              <a:prstDash val="solid"/>
              <a:miter/>
            </a:ln>
          </p:spPr>
          <p:txBody>
            <a:bodyPr rtlCol="0" anchor="ctr"/>
            <a:lstStyle/>
            <a:p>
              <a:endParaRPr lang="en-US" sz="1350"/>
            </a:p>
          </p:txBody>
        </p:sp>
        <p:sp>
          <p:nvSpPr>
            <p:cNvPr id="119" name="Freeform: Shape 118">
              <a:extLst>
                <a:ext uri="{FF2B5EF4-FFF2-40B4-BE49-F238E27FC236}">
                  <a16:creationId xmlns:a16="http://schemas.microsoft.com/office/drawing/2014/main" id="{004A320D-99A6-4655-A809-2B6C91D0B759}"/>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grpFill/>
            <a:ln w="3104" cap="flat">
              <a:noFill/>
              <a:prstDash val="solid"/>
              <a:miter/>
            </a:ln>
          </p:spPr>
          <p:txBody>
            <a:bodyPr rtlCol="0" anchor="ctr"/>
            <a:lstStyle/>
            <a:p>
              <a:endParaRPr lang="en-US" sz="1350"/>
            </a:p>
          </p:txBody>
        </p:sp>
        <p:sp>
          <p:nvSpPr>
            <p:cNvPr id="120" name="Freeform: Shape 119">
              <a:extLst>
                <a:ext uri="{FF2B5EF4-FFF2-40B4-BE49-F238E27FC236}">
                  <a16:creationId xmlns:a16="http://schemas.microsoft.com/office/drawing/2014/main" id="{1DFE60FA-9260-4F2B-B592-3F0B68BCB2C1}"/>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grpFill/>
            <a:ln w="3104" cap="flat">
              <a:noFill/>
              <a:prstDash val="solid"/>
              <a:miter/>
            </a:ln>
          </p:spPr>
          <p:txBody>
            <a:bodyPr rtlCol="0" anchor="ctr"/>
            <a:lstStyle/>
            <a:p>
              <a:endParaRPr lang="en-US" sz="1350"/>
            </a:p>
          </p:txBody>
        </p:sp>
        <p:sp>
          <p:nvSpPr>
            <p:cNvPr id="121" name="Freeform: Shape 120">
              <a:extLst>
                <a:ext uri="{FF2B5EF4-FFF2-40B4-BE49-F238E27FC236}">
                  <a16:creationId xmlns:a16="http://schemas.microsoft.com/office/drawing/2014/main" id="{FB0ABE01-C991-42FB-8465-70CAEF3573D5}"/>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grpFill/>
            <a:ln w="3104"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C17BCB64-FBEF-465D-A10F-420F968003F6}"/>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grpFill/>
            <a:ln w="3104"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1D32B177-4BA4-42BC-8488-AB2C23ABB978}"/>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grpFill/>
            <a:ln w="3104" cap="flat">
              <a:noFill/>
              <a:prstDash val="solid"/>
              <a:miter/>
            </a:ln>
          </p:spPr>
          <p:txBody>
            <a:bodyPr rtlCol="0" anchor="ctr"/>
            <a:lstStyle/>
            <a:p>
              <a:endParaRPr lang="en-US" sz="1350"/>
            </a:p>
          </p:txBody>
        </p:sp>
        <p:sp>
          <p:nvSpPr>
            <p:cNvPr id="124" name="Freeform: Shape 123">
              <a:extLst>
                <a:ext uri="{FF2B5EF4-FFF2-40B4-BE49-F238E27FC236}">
                  <a16:creationId xmlns:a16="http://schemas.microsoft.com/office/drawing/2014/main" id="{F8C5ECD7-9F27-4FD8-B6F4-D9EA8BE2000A}"/>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grpFill/>
            <a:ln w="3104" cap="flat">
              <a:noFill/>
              <a:prstDash val="solid"/>
              <a:miter/>
            </a:ln>
          </p:spPr>
          <p:txBody>
            <a:bodyPr rtlCol="0" anchor="ctr"/>
            <a:lstStyle/>
            <a:p>
              <a:endParaRPr lang="en-US" sz="1350"/>
            </a:p>
          </p:txBody>
        </p:sp>
        <p:sp>
          <p:nvSpPr>
            <p:cNvPr id="125" name="Freeform: Shape 124">
              <a:extLst>
                <a:ext uri="{FF2B5EF4-FFF2-40B4-BE49-F238E27FC236}">
                  <a16:creationId xmlns:a16="http://schemas.microsoft.com/office/drawing/2014/main" id="{9FCC7AC1-FE5D-4583-997D-1CC4F3B32666}"/>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sz="1350"/>
            </a:p>
          </p:txBody>
        </p:sp>
        <p:sp>
          <p:nvSpPr>
            <p:cNvPr id="126" name="Freeform: Shape 125">
              <a:extLst>
                <a:ext uri="{FF2B5EF4-FFF2-40B4-BE49-F238E27FC236}">
                  <a16:creationId xmlns:a16="http://schemas.microsoft.com/office/drawing/2014/main" id="{DD322108-808A-4256-AC3F-E7F073AF5BC0}"/>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grpFill/>
            <a:ln w="3104" cap="flat">
              <a:noFill/>
              <a:prstDash val="solid"/>
              <a:miter/>
            </a:ln>
          </p:spPr>
          <p:txBody>
            <a:bodyPr rtlCol="0" anchor="ctr"/>
            <a:lstStyle/>
            <a:p>
              <a:endParaRPr lang="en-US" sz="1350"/>
            </a:p>
          </p:txBody>
        </p:sp>
        <p:sp>
          <p:nvSpPr>
            <p:cNvPr id="127" name="Freeform: Shape 126">
              <a:extLst>
                <a:ext uri="{FF2B5EF4-FFF2-40B4-BE49-F238E27FC236}">
                  <a16:creationId xmlns:a16="http://schemas.microsoft.com/office/drawing/2014/main" id="{58B86AEF-173B-4470-8199-EA68168FF7F1}"/>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grpFill/>
            <a:ln w="3104" cap="flat">
              <a:noFill/>
              <a:prstDash val="solid"/>
              <a:miter/>
            </a:ln>
          </p:spPr>
          <p:txBody>
            <a:bodyPr rtlCol="0" anchor="ctr"/>
            <a:lstStyle/>
            <a:p>
              <a:endParaRPr lang="en-US" sz="1350"/>
            </a:p>
          </p:txBody>
        </p:sp>
        <p:sp>
          <p:nvSpPr>
            <p:cNvPr id="128" name="Freeform: Shape 127">
              <a:extLst>
                <a:ext uri="{FF2B5EF4-FFF2-40B4-BE49-F238E27FC236}">
                  <a16:creationId xmlns:a16="http://schemas.microsoft.com/office/drawing/2014/main" id="{8FAC856E-F7BF-44D1-AD01-8129F1D3D2FE}"/>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grpFill/>
            <a:ln w="3104" cap="flat">
              <a:noFill/>
              <a:prstDash val="solid"/>
              <a:miter/>
            </a:ln>
          </p:spPr>
          <p:txBody>
            <a:bodyPr rtlCol="0" anchor="ctr"/>
            <a:lstStyle/>
            <a:p>
              <a:endParaRPr lang="en-US" sz="1350"/>
            </a:p>
          </p:txBody>
        </p:sp>
        <p:sp>
          <p:nvSpPr>
            <p:cNvPr id="129" name="Freeform: Shape 128">
              <a:extLst>
                <a:ext uri="{FF2B5EF4-FFF2-40B4-BE49-F238E27FC236}">
                  <a16:creationId xmlns:a16="http://schemas.microsoft.com/office/drawing/2014/main" id="{FF7829A4-8688-456C-910A-85AE4D5CDBAD}"/>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grpFill/>
            <a:ln w="3104" cap="flat">
              <a:noFill/>
              <a:prstDash val="solid"/>
              <a:miter/>
            </a:ln>
          </p:spPr>
          <p:txBody>
            <a:bodyPr rtlCol="0" anchor="ctr"/>
            <a:lstStyle/>
            <a:p>
              <a:endParaRPr lang="en-US" sz="1350"/>
            </a:p>
          </p:txBody>
        </p:sp>
        <p:sp>
          <p:nvSpPr>
            <p:cNvPr id="130" name="Freeform: Shape 129">
              <a:extLst>
                <a:ext uri="{FF2B5EF4-FFF2-40B4-BE49-F238E27FC236}">
                  <a16:creationId xmlns:a16="http://schemas.microsoft.com/office/drawing/2014/main" id="{F21049A6-67A2-47CC-A009-5E5D9E99026D}"/>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grpFill/>
            <a:ln w="3104" cap="flat">
              <a:noFill/>
              <a:prstDash val="solid"/>
              <a:miter/>
            </a:ln>
          </p:spPr>
          <p:txBody>
            <a:bodyPr rtlCol="0" anchor="ctr"/>
            <a:lstStyle/>
            <a:p>
              <a:endParaRPr lang="en-US" sz="1350"/>
            </a:p>
          </p:txBody>
        </p:sp>
        <p:sp>
          <p:nvSpPr>
            <p:cNvPr id="131" name="Freeform: Shape 130">
              <a:extLst>
                <a:ext uri="{FF2B5EF4-FFF2-40B4-BE49-F238E27FC236}">
                  <a16:creationId xmlns:a16="http://schemas.microsoft.com/office/drawing/2014/main" id="{26BDACAC-28DE-4210-A5FC-45D38D930783}"/>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grpFill/>
            <a:ln w="3104" cap="flat">
              <a:noFill/>
              <a:prstDash val="solid"/>
              <a:miter/>
            </a:ln>
          </p:spPr>
          <p:txBody>
            <a:bodyPr rtlCol="0" anchor="ctr"/>
            <a:lstStyle/>
            <a:p>
              <a:endParaRPr lang="en-US" sz="1350"/>
            </a:p>
          </p:txBody>
        </p:sp>
        <p:sp>
          <p:nvSpPr>
            <p:cNvPr id="132" name="Freeform: Shape 131">
              <a:extLst>
                <a:ext uri="{FF2B5EF4-FFF2-40B4-BE49-F238E27FC236}">
                  <a16:creationId xmlns:a16="http://schemas.microsoft.com/office/drawing/2014/main" id="{A2E8A836-2C36-4C32-BECD-ECDDE7920DCA}"/>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grpFill/>
            <a:ln w="3104" cap="flat">
              <a:noFill/>
              <a:prstDash val="solid"/>
              <a:miter/>
            </a:ln>
          </p:spPr>
          <p:txBody>
            <a:bodyPr rtlCol="0" anchor="ctr"/>
            <a:lstStyle/>
            <a:p>
              <a:endParaRPr lang="en-US" sz="1350"/>
            </a:p>
          </p:txBody>
        </p:sp>
        <p:sp>
          <p:nvSpPr>
            <p:cNvPr id="133" name="Freeform: Shape 132">
              <a:extLst>
                <a:ext uri="{FF2B5EF4-FFF2-40B4-BE49-F238E27FC236}">
                  <a16:creationId xmlns:a16="http://schemas.microsoft.com/office/drawing/2014/main" id="{4361E3CD-149C-449F-8B08-BA15018E2D1C}"/>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grpFill/>
            <a:ln w="3104" cap="flat">
              <a:noFill/>
              <a:prstDash val="solid"/>
              <a:miter/>
            </a:ln>
          </p:spPr>
          <p:txBody>
            <a:bodyPr rtlCol="0" anchor="ctr"/>
            <a:lstStyle/>
            <a:p>
              <a:endParaRPr lang="en-US" sz="1350"/>
            </a:p>
          </p:txBody>
        </p:sp>
        <p:sp>
          <p:nvSpPr>
            <p:cNvPr id="134" name="Freeform: Shape 133">
              <a:extLst>
                <a:ext uri="{FF2B5EF4-FFF2-40B4-BE49-F238E27FC236}">
                  <a16:creationId xmlns:a16="http://schemas.microsoft.com/office/drawing/2014/main" id="{E22C233F-E196-4835-98A4-F05A06926EA9}"/>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grpFill/>
            <a:ln w="3104" cap="flat">
              <a:noFill/>
              <a:prstDash val="solid"/>
              <a:miter/>
            </a:ln>
          </p:spPr>
          <p:txBody>
            <a:bodyPr rtlCol="0" anchor="ctr"/>
            <a:lstStyle/>
            <a:p>
              <a:endParaRPr lang="en-US" sz="1350"/>
            </a:p>
          </p:txBody>
        </p:sp>
        <p:sp>
          <p:nvSpPr>
            <p:cNvPr id="135" name="Freeform: Shape 134">
              <a:extLst>
                <a:ext uri="{FF2B5EF4-FFF2-40B4-BE49-F238E27FC236}">
                  <a16:creationId xmlns:a16="http://schemas.microsoft.com/office/drawing/2014/main" id="{60095D81-D5B3-44EB-A0E0-78797844A764}"/>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grpFill/>
            <a:ln w="3104" cap="flat">
              <a:noFill/>
              <a:prstDash val="solid"/>
              <a:miter/>
            </a:ln>
          </p:spPr>
          <p:txBody>
            <a:bodyPr rtlCol="0" anchor="ctr"/>
            <a:lstStyle/>
            <a:p>
              <a:endParaRPr lang="en-US" sz="1350"/>
            </a:p>
          </p:txBody>
        </p:sp>
        <p:sp>
          <p:nvSpPr>
            <p:cNvPr id="136" name="Freeform: Shape 135">
              <a:extLst>
                <a:ext uri="{FF2B5EF4-FFF2-40B4-BE49-F238E27FC236}">
                  <a16:creationId xmlns:a16="http://schemas.microsoft.com/office/drawing/2014/main" id="{71125A9C-CC05-4DDA-8972-39BAF45E1658}"/>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grpFill/>
            <a:ln w="3104" cap="flat">
              <a:noFill/>
              <a:prstDash val="solid"/>
              <a:miter/>
            </a:ln>
          </p:spPr>
          <p:txBody>
            <a:bodyPr rtlCol="0" anchor="ctr"/>
            <a:lstStyle/>
            <a:p>
              <a:endParaRPr lang="en-US" sz="1350"/>
            </a:p>
          </p:txBody>
        </p:sp>
        <p:sp>
          <p:nvSpPr>
            <p:cNvPr id="137" name="Freeform: Shape 136">
              <a:extLst>
                <a:ext uri="{FF2B5EF4-FFF2-40B4-BE49-F238E27FC236}">
                  <a16:creationId xmlns:a16="http://schemas.microsoft.com/office/drawing/2014/main" id="{6538BAA9-F989-4BB4-BACA-7546EC3F3523}"/>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grpFill/>
            <a:ln w="3104" cap="flat">
              <a:noFill/>
              <a:prstDash val="solid"/>
              <a:miter/>
            </a:ln>
          </p:spPr>
          <p:txBody>
            <a:bodyPr rtlCol="0" anchor="ctr"/>
            <a:lstStyle/>
            <a:p>
              <a:endParaRPr lang="en-US" sz="1350"/>
            </a:p>
          </p:txBody>
        </p:sp>
        <p:sp>
          <p:nvSpPr>
            <p:cNvPr id="138" name="Freeform: Shape 137">
              <a:extLst>
                <a:ext uri="{FF2B5EF4-FFF2-40B4-BE49-F238E27FC236}">
                  <a16:creationId xmlns:a16="http://schemas.microsoft.com/office/drawing/2014/main" id="{3ECFD980-FDCD-4892-920D-5E9D1DAD6EAC}"/>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grpFill/>
            <a:ln w="3104" cap="flat">
              <a:noFill/>
              <a:prstDash val="solid"/>
              <a:miter/>
            </a:ln>
          </p:spPr>
          <p:txBody>
            <a:bodyPr rtlCol="0" anchor="ctr"/>
            <a:lstStyle/>
            <a:p>
              <a:endParaRPr lang="en-US" sz="1350"/>
            </a:p>
          </p:txBody>
        </p:sp>
        <p:sp>
          <p:nvSpPr>
            <p:cNvPr id="139" name="Freeform: Shape 138">
              <a:extLst>
                <a:ext uri="{FF2B5EF4-FFF2-40B4-BE49-F238E27FC236}">
                  <a16:creationId xmlns:a16="http://schemas.microsoft.com/office/drawing/2014/main" id="{C7EF13FA-0D16-43E7-936D-A25293DDE853}"/>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grpFill/>
            <a:ln w="3104" cap="flat">
              <a:noFill/>
              <a:prstDash val="solid"/>
              <a:miter/>
            </a:ln>
          </p:spPr>
          <p:txBody>
            <a:bodyPr rtlCol="0" anchor="ctr"/>
            <a:lstStyle/>
            <a:p>
              <a:endParaRPr lang="en-US" sz="1350"/>
            </a:p>
          </p:txBody>
        </p:sp>
        <p:sp>
          <p:nvSpPr>
            <p:cNvPr id="140" name="Freeform: Shape 139">
              <a:extLst>
                <a:ext uri="{FF2B5EF4-FFF2-40B4-BE49-F238E27FC236}">
                  <a16:creationId xmlns:a16="http://schemas.microsoft.com/office/drawing/2014/main" id="{5A85DAEA-CA87-4D51-A5A9-FEFBDDF659EC}"/>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grpFill/>
            <a:ln w="3104" cap="flat">
              <a:noFill/>
              <a:prstDash val="solid"/>
              <a:miter/>
            </a:ln>
          </p:spPr>
          <p:txBody>
            <a:bodyPr rtlCol="0" anchor="ctr"/>
            <a:lstStyle/>
            <a:p>
              <a:endParaRPr lang="en-US" sz="1350"/>
            </a:p>
          </p:txBody>
        </p:sp>
        <p:sp>
          <p:nvSpPr>
            <p:cNvPr id="141" name="Freeform: Shape 140">
              <a:extLst>
                <a:ext uri="{FF2B5EF4-FFF2-40B4-BE49-F238E27FC236}">
                  <a16:creationId xmlns:a16="http://schemas.microsoft.com/office/drawing/2014/main" id="{82B0ADEC-83CE-40A2-9B01-FC67DABFB487}"/>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grpFill/>
            <a:ln w="3104" cap="flat">
              <a:noFill/>
              <a:prstDash val="solid"/>
              <a:miter/>
            </a:ln>
          </p:spPr>
          <p:txBody>
            <a:bodyPr rtlCol="0" anchor="ctr"/>
            <a:lstStyle/>
            <a:p>
              <a:endParaRPr lang="en-US" sz="1350"/>
            </a:p>
          </p:txBody>
        </p:sp>
        <p:sp>
          <p:nvSpPr>
            <p:cNvPr id="142" name="Freeform: Shape 141">
              <a:extLst>
                <a:ext uri="{FF2B5EF4-FFF2-40B4-BE49-F238E27FC236}">
                  <a16:creationId xmlns:a16="http://schemas.microsoft.com/office/drawing/2014/main" id="{3108733C-0319-49FB-BEB8-B80C18B0E7EE}"/>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grpFill/>
            <a:ln w="3104" cap="flat">
              <a:noFill/>
              <a:prstDash val="solid"/>
              <a:miter/>
            </a:ln>
          </p:spPr>
          <p:txBody>
            <a:bodyPr rtlCol="0" anchor="ctr"/>
            <a:lstStyle/>
            <a:p>
              <a:endParaRPr lang="en-US" sz="1350"/>
            </a:p>
          </p:txBody>
        </p:sp>
        <p:sp>
          <p:nvSpPr>
            <p:cNvPr id="143" name="Freeform: Shape 142">
              <a:extLst>
                <a:ext uri="{FF2B5EF4-FFF2-40B4-BE49-F238E27FC236}">
                  <a16:creationId xmlns:a16="http://schemas.microsoft.com/office/drawing/2014/main" id="{7467BCD0-CC0E-4C0C-8FEE-F47394660166}"/>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grpFill/>
            <a:ln w="3104" cap="flat">
              <a:noFill/>
              <a:prstDash val="solid"/>
              <a:miter/>
            </a:ln>
          </p:spPr>
          <p:txBody>
            <a:bodyPr rtlCol="0" anchor="ctr"/>
            <a:lstStyle/>
            <a:p>
              <a:endParaRPr lang="en-US" sz="1350"/>
            </a:p>
          </p:txBody>
        </p:sp>
        <p:sp>
          <p:nvSpPr>
            <p:cNvPr id="144" name="Freeform: Shape 143">
              <a:extLst>
                <a:ext uri="{FF2B5EF4-FFF2-40B4-BE49-F238E27FC236}">
                  <a16:creationId xmlns:a16="http://schemas.microsoft.com/office/drawing/2014/main" id="{C7E3FDB5-81D9-4C91-886C-725C2DF1C05D}"/>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grpFill/>
            <a:ln w="3104" cap="flat">
              <a:noFill/>
              <a:prstDash val="solid"/>
              <a:miter/>
            </a:ln>
          </p:spPr>
          <p:txBody>
            <a:bodyPr rtlCol="0" anchor="ctr"/>
            <a:lstStyle/>
            <a:p>
              <a:endParaRPr lang="en-US" sz="1350"/>
            </a:p>
          </p:txBody>
        </p:sp>
        <p:sp>
          <p:nvSpPr>
            <p:cNvPr id="145" name="Freeform: Shape 144">
              <a:extLst>
                <a:ext uri="{FF2B5EF4-FFF2-40B4-BE49-F238E27FC236}">
                  <a16:creationId xmlns:a16="http://schemas.microsoft.com/office/drawing/2014/main" id="{7725C620-8A90-4E0B-B277-EE95D79C868F}"/>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grpFill/>
            <a:ln w="3104" cap="flat">
              <a:noFill/>
              <a:prstDash val="solid"/>
              <a:miter/>
            </a:ln>
          </p:spPr>
          <p:txBody>
            <a:bodyPr rtlCol="0" anchor="ctr"/>
            <a:lstStyle/>
            <a:p>
              <a:endParaRPr lang="en-US" sz="1350"/>
            </a:p>
          </p:txBody>
        </p:sp>
        <p:sp>
          <p:nvSpPr>
            <p:cNvPr id="146" name="Freeform: Shape 145">
              <a:extLst>
                <a:ext uri="{FF2B5EF4-FFF2-40B4-BE49-F238E27FC236}">
                  <a16:creationId xmlns:a16="http://schemas.microsoft.com/office/drawing/2014/main" id="{C09A0A89-16E1-4B0E-8F4C-464F25B0DC5F}"/>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grpFill/>
            <a:ln w="3104" cap="flat">
              <a:noFill/>
              <a:prstDash val="solid"/>
              <a:miter/>
            </a:ln>
          </p:spPr>
          <p:txBody>
            <a:bodyPr rtlCol="0" anchor="ctr"/>
            <a:lstStyle/>
            <a:p>
              <a:endParaRPr lang="en-US" sz="1350"/>
            </a:p>
          </p:txBody>
        </p:sp>
        <p:sp>
          <p:nvSpPr>
            <p:cNvPr id="147" name="Freeform: Shape 146">
              <a:extLst>
                <a:ext uri="{FF2B5EF4-FFF2-40B4-BE49-F238E27FC236}">
                  <a16:creationId xmlns:a16="http://schemas.microsoft.com/office/drawing/2014/main" id="{E61573AC-779F-49D7-9753-C39FD2C44503}"/>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grpFill/>
            <a:ln w="3104" cap="flat">
              <a:noFill/>
              <a:prstDash val="solid"/>
              <a:miter/>
            </a:ln>
          </p:spPr>
          <p:txBody>
            <a:bodyPr rtlCol="0" anchor="ctr"/>
            <a:lstStyle/>
            <a:p>
              <a:endParaRPr lang="en-US" sz="1350"/>
            </a:p>
          </p:txBody>
        </p:sp>
        <p:sp>
          <p:nvSpPr>
            <p:cNvPr id="148" name="Freeform: Shape 147">
              <a:extLst>
                <a:ext uri="{FF2B5EF4-FFF2-40B4-BE49-F238E27FC236}">
                  <a16:creationId xmlns:a16="http://schemas.microsoft.com/office/drawing/2014/main" id="{4063ABF6-FF32-41E7-8B0E-B2296CAA4AE7}"/>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grpFill/>
            <a:ln w="3104" cap="flat">
              <a:noFill/>
              <a:prstDash val="solid"/>
              <a:miter/>
            </a:ln>
          </p:spPr>
          <p:txBody>
            <a:bodyPr rtlCol="0" anchor="ctr"/>
            <a:lstStyle/>
            <a:p>
              <a:endParaRPr lang="en-US" sz="1350"/>
            </a:p>
          </p:txBody>
        </p:sp>
        <p:sp>
          <p:nvSpPr>
            <p:cNvPr id="149" name="Freeform: Shape 148">
              <a:extLst>
                <a:ext uri="{FF2B5EF4-FFF2-40B4-BE49-F238E27FC236}">
                  <a16:creationId xmlns:a16="http://schemas.microsoft.com/office/drawing/2014/main" id="{85CDCB65-447D-4657-B4C1-7BCCAE2AF353}"/>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grpFill/>
            <a:ln w="3104" cap="flat">
              <a:noFill/>
              <a:prstDash val="solid"/>
              <a:miter/>
            </a:ln>
          </p:spPr>
          <p:txBody>
            <a:bodyPr rtlCol="0" anchor="ctr"/>
            <a:lstStyle/>
            <a:p>
              <a:endParaRPr lang="en-US" sz="1350"/>
            </a:p>
          </p:txBody>
        </p:sp>
        <p:sp>
          <p:nvSpPr>
            <p:cNvPr id="150" name="Freeform: Shape 149">
              <a:extLst>
                <a:ext uri="{FF2B5EF4-FFF2-40B4-BE49-F238E27FC236}">
                  <a16:creationId xmlns:a16="http://schemas.microsoft.com/office/drawing/2014/main" id="{EE6D3BEA-4CD2-40F1-9473-67093A30B156}"/>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grpFill/>
            <a:ln w="3104" cap="flat">
              <a:noFill/>
              <a:prstDash val="solid"/>
              <a:miter/>
            </a:ln>
          </p:spPr>
          <p:txBody>
            <a:bodyPr rtlCol="0" anchor="ctr"/>
            <a:lstStyle/>
            <a:p>
              <a:endParaRPr lang="en-US" sz="1350"/>
            </a:p>
          </p:txBody>
        </p:sp>
        <p:sp>
          <p:nvSpPr>
            <p:cNvPr id="151" name="Freeform: Shape 150">
              <a:extLst>
                <a:ext uri="{FF2B5EF4-FFF2-40B4-BE49-F238E27FC236}">
                  <a16:creationId xmlns:a16="http://schemas.microsoft.com/office/drawing/2014/main" id="{01B48B12-030C-4354-B66B-EA8BD72A2617}"/>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grpFill/>
            <a:ln w="3104" cap="flat">
              <a:noFill/>
              <a:prstDash val="solid"/>
              <a:miter/>
            </a:ln>
          </p:spPr>
          <p:txBody>
            <a:bodyPr rtlCol="0" anchor="ctr"/>
            <a:lstStyle/>
            <a:p>
              <a:endParaRPr lang="en-US" sz="1350"/>
            </a:p>
          </p:txBody>
        </p:sp>
      </p:grpSp>
      <p:sp>
        <p:nvSpPr>
          <p:cNvPr id="152" name="Oval 151">
            <a:extLst>
              <a:ext uri="{FF2B5EF4-FFF2-40B4-BE49-F238E27FC236}">
                <a16:creationId xmlns:a16="http://schemas.microsoft.com/office/drawing/2014/main" id="{076F009A-E316-409A-9511-4DFA27B2B6CC}"/>
              </a:ext>
            </a:extLst>
          </p:cNvPr>
          <p:cNvSpPr/>
          <p:nvPr/>
        </p:nvSpPr>
        <p:spPr>
          <a:xfrm rot="21060000" flipH="1">
            <a:off x="2843113" y="4110682"/>
            <a:ext cx="3736132" cy="378455"/>
          </a:xfrm>
          <a:prstGeom prst="ellipse">
            <a:avLst/>
          </a:prstGeom>
          <a:solidFill>
            <a:schemeClr val="tx1"/>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8" name="TextBox 7">
            <a:extLst>
              <a:ext uri="{FF2B5EF4-FFF2-40B4-BE49-F238E27FC236}">
                <a16:creationId xmlns:a16="http://schemas.microsoft.com/office/drawing/2014/main" id="{03B4C724-0776-4328-8F0A-B72DA1579537}"/>
              </a:ext>
            </a:extLst>
          </p:cNvPr>
          <p:cNvSpPr txBox="1"/>
          <p:nvPr/>
        </p:nvSpPr>
        <p:spPr>
          <a:xfrm>
            <a:off x="0" y="5582635"/>
            <a:ext cx="9143999" cy="584775"/>
          </a:xfrm>
          <a:prstGeom prst="rect">
            <a:avLst/>
          </a:prstGeom>
          <a:noFill/>
        </p:spPr>
        <p:txBody>
          <a:bodyPr wrap="square" rtlCol="0" anchor="ctr">
            <a:spAutoFit/>
          </a:bodyPr>
          <a:lstStyle/>
          <a:p>
            <a:pPr algn="ctr"/>
            <a:r>
              <a:rPr lang="uk-UA" altLang="ko-KR" sz="3200" b="1" dirty="0">
                <a:solidFill>
                  <a:schemeClr val="bg1"/>
                </a:solidFill>
                <a:latin typeface="Calibri" panose="020F0502020204030204" pitchFamily="34" charset="0"/>
                <a:cs typeface="Calibri" panose="020F0502020204030204" pitchFamily="34" charset="0"/>
              </a:rPr>
              <a:t>Інвестиції</a:t>
            </a:r>
            <a:endParaRPr lang="ko-KR" altLang="en-US" sz="3200" b="1" dirty="0">
              <a:solidFill>
                <a:schemeClr val="bg1"/>
              </a:solidFill>
              <a:latin typeface="Calibri" panose="020F0502020204030204" pitchFamily="34" charset="0"/>
              <a:cs typeface="Calibri" panose="020F0502020204030204" pitchFamily="34" charset="0"/>
            </a:endParaRPr>
          </a:p>
        </p:txBody>
      </p:sp>
      <p:grpSp>
        <p:nvGrpSpPr>
          <p:cNvPr id="390" name="Group 389">
            <a:extLst>
              <a:ext uri="{FF2B5EF4-FFF2-40B4-BE49-F238E27FC236}">
                <a16:creationId xmlns:a16="http://schemas.microsoft.com/office/drawing/2014/main" id="{0974DC22-40A1-4A91-94B5-7580ABD8AF1F}"/>
              </a:ext>
            </a:extLst>
          </p:cNvPr>
          <p:cNvGrpSpPr/>
          <p:nvPr/>
        </p:nvGrpSpPr>
        <p:grpSpPr>
          <a:xfrm>
            <a:off x="607040" y="1354739"/>
            <a:ext cx="7339590" cy="3654043"/>
            <a:chOff x="783771" y="541589"/>
            <a:chExt cx="10374271" cy="5301862"/>
          </a:xfrm>
        </p:grpSpPr>
        <p:sp>
          <p:nvSpPr>
            <p:cNvPr id="347" name="Oval 346">
              <a:extLst>
                <a:ext uri="{FF2B5EF4-FFF2-40B4-BE49-F238E27FC236}">
                  <a16:creationId xmlns:a16="http://schemas.microsoft.com/office/drawing/2014/main" id="{1523B566-47C5-4855-9B69-BE62D5EDA506}"/>
                </a:ext>
              </a:extLst>
            </p:cNvPr>
            <p:cNvSpPr/>
            <p:nvPr/>
          </p:nvSpPr>
          <p:spPr>
            <a:xfrm>
              <a:off x="8911710" y="2318515"/>
              <a:ext cx="211382" cy="211382"/>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4" name="Oval 343">
              <a:extLst>
                <a:ext uri="{FF2B5EF4-FFF2-40B4-BE49-F238E27FC236}">
                  <a16:creationId xmlns:a16="http://schemas.microsoft.com/office/drawing/2014/main" id="{65611B14-A433-453A-B122-2FDD5BFBFAA6}"/>
                </a:ext>
              </a:extLst>
            </p:cNvPr>
            <p:cNvSpPr/>
            <p:nvPr/>
          </p:nvSpPr>
          <p:spPr>
            <a:xfrm>
              <a:off x="2681342" y="4609649"/>
              <a:ext cx="211382" cy="211382"/>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45" name="Oval 344">
              <a:extLst>
                <a:ext uri="{FF2B5EF4-FFF2-40B4-BE49-F238E27FC236}">
                  <a16:creationId xmlns:a16="http://schemas.microsoft.com/office/drawing/2014/main" id="{D885331C-2D7F-4B75-B243-3A09E5883FEC}"/>
                </a:ext>
              </a:extLst>
            </p:cNvPr>
            <p:cNvSpPr/>
            <p:nvPr/>
          </p:nvSpPr>
          <p:spPr>
            <a:xfrm>
              <a:off x="5227330" y="2957051"/>
              <a:ext cx="211382" cy="211382"/>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6" name="Oval 345">
              <a:extLst>
                <a:ext uri="{FF2B5EF4-FFF2-40B4-BE49-F238E27FC236}">
                  <a16:creationId xmlns:a16="http://schemas.microsoft.com/office/drawing/2014/main" id="{B1CF4613-AA20-4D80-9D8A-E5FEBB819B74}"/>
                </a:ext>
              </a:extLst>
            </p:cNvPr>
            <p:cNvSpPr/>
            <p:nvPr/>
          </p:nvSpPr>
          <p:spPr>
            <a:xfrm>
              <a:off x="7701885" y="2178338"/>
              <a:ext cx="211382" cy="211382"/>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8" name="Oval 347">
              <a:extLst>
                <a:ext uri="{FF2B5EF4-FFF2-40B4-BE49-F238E27FC236}">
                  <a16:creationId xmlns:a16="http://schemas.microsoft.com/office/drawing/2014/main" id="{27C0BF08-1D29-4703-AF0F-779BAD87DC7E}"/>
                </a:ext>
              </a:extLst>
            </p:cNvPr>
            <p:cNvSpPr/>
            <p:nvPr/>
          </p:nvSpPr>
          <p:spPr>
            <a:xfrm>
              <a:off x="4296249" y="4809400"/>
              <a:ext cx="211382" cy="211382"/>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9" name="Oval 348">
              <a:extLst>
                <a:ext uri="{FF2B5EF4-FFF2-40B4-BE49-F238E27FC236}">
                  <a16:creationId xmlns:a16="http://schemas.microsoft.com/office/drawing/2014/main" id="{63BF61BC-09F8-4900-A851-E8198C5E7669}"/>
                </a:ext>
              </a:extLst>
            </p:cNvPr>
            <p:cNvSpPr/>
            <p:nvPr/>
          </p:nvSpPr>
          <p:spPr>
            <a:xfrm>
              <a:off x="7016376" y="3513792"/>
              <a:ext cx="211382" cy="211382"/>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50" name="Straight Connector 349">
              <a:extLst>
                <a:ext uri="{FF2B5EF4-FFF2-40B4-BE49-F238E27FC236}">
                  <a16:creationId xmlns:a16="http://schemas.microsoft.com/office/drawing/2014/main" id="{FBBEF597-626B-471B-AEBB-24278DB875F4}"/>
                </a:ext>
              </a:extLst>
            </p:cNvPr>
            <p:cNvCxnSpPr>
              <a:cxnSpLocks/>
            </p:cNvCxnSpPr>
            <p:nvPr/>
          </p:nvCxnSpPr>
          <p:spPr>
            <a:xfrm flipV="1">
              <a:off x="783771" y="4781171"/>
              <a:ext cx="1897571" cy="1062280"/>
            </a:xfrm>
            <a:prstGeom prst="line">
              <a:avLst/>
            </a:prstGeom>
            <a:noFill/>
            <a:ln w="38100">
              <a:solidFill>
                <a:schemeClr val="accent4"/>
              </a:solidFill>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352" name="Straight Connector 351">
              <a:extLst>
                <a:ext uri="{FF2B5EF4-FFF2-40B4-BE49-F238E27FC236}">
                  <a16:creationId xmlns:a16="http://schemas.microsoft.com/office/drawing/2014/main" id="{1B97545B-08C4-4A4A-88B5-F026EA05B692}"/>
                </a:ext>
              </a:extLst>
            </p:cNvPr>
            <p:cNvCxnSpPr>
              <a:cxnSpLocks/>
              <a:stCxn id="348" idx="2"/>
              <a:endCxn id="344" idx="6"/>
            </p:cNvCxnSpPr>
            <p:nvPr/>
          </p:nvCxnSpPr>
          <p:spPr>
            <a:xfrm flipH="1" flipV="1">
              <a:off x="2892724" y="4715340"/>
              <a:ext cx="1403525" cy="199751"/>
            </a:xfrm>
            <a:prstGeom prst="line">
              <a:avLst/>
            </a:prstGeom>
            <a:noFill/>
            <a:ln w="38100">
              <a:solidFill>
                <a:schemeClr val="accent4"/>
              </a:solidFill>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355" name="Straight Connector 354">
              <a:extLst>
                <a:ext uri="{FF2B5EF4-FFF2-40B4-BE49-F238E27FC236}">
                  <a16:creationId xmlns:a16="http://schemas.microsoft.com/office/drawing/2014/main" id="{0461B1D3-93A9-4822-97E4-066926C6ED06}"/>
                </a:ext>
              </a:extLst>
            </p:cNvPr>
            <p:cNvCxnSpPr>
              <a:cxnSpLocks/>
              <a:stCxn id="345" idx="3"/>
              <a:endCxn id="348" idx="7"/>
            </p:cNvCxnSpPr>
            <p:nvPr/>
          </p:nvCxnSpPr>
          <p:spPr>
            <a:xfrm flipH="1">
              <a:off x="4476675" y="3137477"/>
              <a:ext cx="781611" cy="1702879"/>
            </a:xfrm>
            <a:prstGeom prst="line">
              <a:avLst/>
            </a:prstGeom>
            <a:noFill/>
            <a:ln w="38100">
              <a:solidFill>
                <a:schemeClr val="accent4"/>
              </a:solidFill>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358" name="Straight Connector 357">
              <a:extLst>
                <a:ext uri="{FF2B5EF4-FFF2-40B4-BE49-F238E27FC236}">
                  <a16:creationId xmlns:a16="http://schemas.microsoft.com/office/drawing/2014/main" id="{6045EEFB-E494-416A-BF63-AD76970FE4EF}"/>
                </a:ext>
              </a:extLst>
            </p:cNvPr>
            <p:cNvCxnSpPr>
              <a:cxnSpLocks/>
              <a:stCxn id="349" idx="2"/>
              <a:endCxn id="345" idx="6"/>
            </p:cNvCxnSpPr>
            <p:nvPr/>
          </p:nvCxnSpPr>
          <p:spPr>
            <a:xfrm flipH="1" flipV="1">
              <a:off x="5438712" y="3062742"/>
              <a:ext cx="1577664" cy="556741"/>
            </a:xfrm>
            <a:prstGeom prst="line">
              <a:avLst/>
            </a:prstGeom>
            <a:noFill/>
            <a:ln w="38100">
              <a:solidFill>
                <a:schemeClr val="accent4"/>
              </a:solidFill>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362" name="Straight Connector 361">
              <a:extLst>
                <a:ext uri="{FF2B5EF4-FFF2-40B4-BE49-F238E27FC236}">
                  <a16:creationId xmlns:a16="http://schemas.microsoft.com/office/drawing/2014/main" id="{1F474DBA-0C91-45BA-9D6D-F6E94B6CB0AE}"/>
                </a:ext>
              </a:extLst>
            </p:cNvPr>
            <p:cNvCxnSpPr>
              <a:cxnSpLocks/>
              <a:stCxn id="346" idx="3"/>
              <a:endCxn id="349" idx="7"/>
            </p:cNvCxnSpPr>
            <p:nvPr/>
          </p:nvCxnSpPr>
          <p:spPr>
            <a:xfrm flipH="1">
              <a:off x="7196802" y="2358764"/>
              <a:ext cx="536039" cy="1185984"/>
            </a:xfrm>
            <a:prstGeom prst="line">
              <a:avLst/>
            </a:prstGeom>
            <a:noFill/>
            <a:ln w="38100">
              <a:solidFill>
                <a:schemeClr val="accent4"/>
              </a:solidFill>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365" name="Straight Connector 364">
              <a:extLst>
                <a:ext uri="{FF2B5EF4-FFF2-40B4-BE49-F238E27FC236}">
                  <a16:creationId xmlns:a16="http://schemas.microsoft.com/office/drawing/2014/main" id="{401AF6BF-F662-489E-B575-3FB1F8A0A487}"/>
                </a:ext>
              </a:extLst>
            </p:cNvPr>
            <p:cNvCxnSpPr>
              <a:cxnSpLocks/>
              <a:stCxn id="346" idx="6"/>
              <a:endCxn id="347" idx="2"/>
            </p:cNvCxnSpPr>
            <p:nvPr/>
          </p:nvCxnSpPr>
          <p:spPr>
            <a:xfrm>
              <a:off x="7913267" y="2284029"/>
              <a:ext cx="998443" cy="140177"/>
            </a:xfrm>
            <a:prstGeom prst="line">
              <a:avLst/>
            </a:prstGeom>
            <a:noFill/>
            <a:ln w="38100">
              <a:solidFill>
                <a:schemeClr val="accent4"/>
              </a:solidFill>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369" name="Straight Connector 368">
              <a:extLst>
                <a:ext uri="{FF2B5EF4-FFF2-40B4-BE49-F238E27FC236}">
                  <a16:creationId xmlns:a16="http://schemas.microsoft.com/office/drawing/2014/main" id="{1BA5F8A1-3403-4B35-8670-86665A7EBFCE}"/>
                </a:ext>
              </a:extLst>
            </p:cNvPr>
            <p:cNvCxnSpPr>
              <a:cxnSpLocks/>
              <a:stCxn id="347" idx="7"/>
            </p:cNvCxnSpPr>
            <p:nvPr/>
          </p:nvCxnSpPr>
          <p:spPr>
            <a:xfrm flipV="1">
              <a:off x="9092136" y="541589"/>
              <a:ext cx="2065906" cy="1807882"/>
            </a:xfrm>
            <a:prstGeom prst="line">
              <a:avLst/>
            </a:prstGeom>
            <a:noFill/>
            <a:ln w="38100">
              <a:solidFill>
                <a:schemeClr val="accent4"/>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grpSp>
      <p:grpSp>
        <p:nvGrpSpPr>
          <p:cNvPr id="6" name="Group 5">
            <a:extLst>
              <a:ext uri="{FF2B5EF4-FFF2-40B4-BE49-F238E27FC236}">
                <a16:creationId xmlns:a16="http://schemas.microsoft.com/office/drawing/2014/main" id="{B682EF83-3D6B-4655-B46D-4E39FE859109}"/>
              </a:ext>
            </a:extLst>
          </p:cNvPr>
          <p:cNvGrpSpPr/>
          <p:nvPr/>
        </p:nvGrpSpPr>
        <p:grpSpPr>
          <a:xfrm>
            <a:off x="2237321" y="1713137"/>
            <a:ext cx="5493263" cy="2598643"/>
            <a:chOff x="2769103" y="2028607"/>
            <a:chExt cx="7324350" cy="3464857"/>
          </a:xfrm>
          <a:scene3d>
            <a:camera prst="isometricOffAxis1Right">
              <a:rot lat="1080000" lon="19200000" rev="0"/>
            </a:camera>
            <a:lightRig rig="threePt" dir="t"/>
          </a:scene3d>
        </p:grpSpPr>
        <p:sp>
          <p:nvSpPr>
            <p:cNvPr id="2" name="Rectangle 1">
              <a:extLst>
                <a:ext uri="{FF2B5EF4-FFF2-40B4-BE49-F238E27FC236}">
                  <a16:creationId xmlns:a16="http://schemas.microsoft.com/office/drawing/2014/main" id="{A69CE084-ED04-4FBE-BC49-5E691515FC14}"/>
                </a:ext>
              </a:extLst>
            </p:cNvPr>
            <p:cNvSpPr/>
            <p:nvPr/>
          </p:nvSpPr>
          <p:spPr>
            <a:xfrm>
              <a:off x="4545875" y="2210906"/>
              <a:ext cx="687977" cy="687977"/>
            </a:xfrm>
            <a:prstGeom prst="rect">
              <a:avLst/>
            </a:prstGeom>
            <a:solidFill>
              <a:schemeClr val="bg1"/>
            </a:solidFill>
            <a:ln>
              <a:noFill/>
            </a:ln>
            <a:sp3d extrusionH="508000" prstMaterial="matte">
              <a:bevelT/>
              <a:bevelB/>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lumMod val="85000"/>
                      <a:lumOff val="15000"/>
                    </a:schemeClr>
                  </a:solidFill>
                  <a:latin typeface="Bell MT" panose="02020503060305020303" pitchFamily="18" charset="0"/>
                </a:rPr>
                <a:t>P</a:t>
              </a:r>
            </a:p>
          </p:txBody>
        </p:sp>
        <p:sp>
          <p:nvSpPr>
            <p:cNvPr id="17" name="Rectangle 16">
              <a:extLst>
                <a:ext uri="{FF2B5EF4-FFF2-40B4-BE49-F238E27FC236}">
                  <a16:creationId xmlns:a16="http://schemas.microsoft.com/office/drawing/2014/main" id="{5C82617E-926E-40E3-A2E6-475B359F2AF7}"/>
                </a:ext>
              </a:extLst>
            </p:cNvPr>
            <p:cNvSpPr/>
            <p:nvPr/>
          </p:nvSpPr>
          <p:spPr>
            <a:xfrm>
              <a:off x="5316583" y="2210906"/>
              <a:ext cx="687977" cy="687977"/>
            </a:xfrm>
            <a:prstGeom prst="rect">
              <a:avLst/>
            </a:prstGeom>
            <a:solidFill>
              <a:schemeClr val="accent1"/>
            </a:solidFill>
            <a:ln>
              <a:noFill/>
            </a:ln>
            <a:sp3d extrusionH="508000" prstMaterial="matte">
              <a:bevelT/>
              <a:bevelB/>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Bell MT" panose="02020503060305020303" pitchFamily="18" charset="0"/>
                </a:rPr>
                <a:t>R</a:t>
              </a:r>
            </a:p>
          </p:txBody>
        </p:sp>
        <p:sp>
          <p:nvSpPr>
            <p:cNvPr id="18" name="Rectangle 17">
              <a:extLst>
                <a:ext uri="{FF2B5EF4-FFF2-40B4-BE49-F238E27FC236}">
                  <a16:creationId xmlns:a16="http://schemas.microsoft.com/office/drawing/2014/main" id="{F379FB4D-29B4-4C64-841A-D79561D03EA8}"/>
                </a:ext>
              </a:extLst>
            </p:cNvPr>
            <p:cNvSpPr/>
            <p:nvPr/>
          </p:nvSpPr>
          <p:spPr>
            <a:xfrm>
              <a:off x="6087291" y="2210906"/>
              <a:ext cx="687977" cy="687977"/>
            </a:xfrm>
            <a:prstGeom prst="rect">
              <a:avLst/>
            </a:prstGeom>
            <a:solidFill>
              <a:schemeClr val="bg1"/>
            </a:solidFill>
            <a:ln>
              <a:noFill/>
            </a:ln>
            <a:sp3d extrusionH="508000" prstMaterial="matte">
              <a:bevelT/>
              <a:bevelB/>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lumMod val="85000"/>
                      <a:lumOff val="15000"/>
                    </a:schemeClr>
                  </a:solidFill>
                  <a:latin typeface="Bell MT" panose="02020503060305020303" pitchFamily="18" charset="0"/>
                </a:rPr>
                <a:t>O</a:t>
              </a:r>
            </a:p>
          </p:txBody>
        </p:sp>
        <p:sp>
          <p:nvSpPr>
            <p:cNvPr id="19" name="Rectangle 18">
              <a:extLst>
                <a:ext uri="{FF2B5EF4-FFF2-40B4-BE49-F238E27FC236}">
                  <a16:creationId xmlns:a16="http://schemas.microsoft.com/office/drawing/2014/main" id="{47E979BC-A93D-4EEC-AD38-CF68B5D10964}"/>
                </a:ext>
              </a:extLst>
            </p:cNvPr>
            <p:cNvSpPr/>
            <p:nvPr/>
          </p:nvSpPr>
          <p:spPr>
            <a:xfrm>
              <a:off x="6857999" y="2210906"/>
              <a:ext cx="687977" cy="687977"/>
            </a:xfrm>
            <a:prstGeom prst="rect">
              <a:avLst/>
            </a:prstGeom>
            <a:solidFill>
              <a:schemeClr val="bg1"/>
            </a:solidFill>
            <a:ln>
              <a:noFill/>
            </a:ln>
            <a:sp3d extrusionH="508000" prstMaterial="matte">
              <a:bevelT/>
              <a:bevelB/>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lumMod val="85000"/>
                      <a:lumOff val="15000"/>
                    </a:schemeClr>
                  </a:solidFill>
                  <a:latin typeface="Bell MT" panose="02020503060305020303" pitchFamily="18" charset="0"/>
                </a:rPr>
                <a:t>F</a:t>
              </a:r>
            </a:p>
          </p:txBody>
        </p:sp>
        <p:sp>
          <p:nvSpPr>
            <p:cNvPr id="20" name="Rectangle 19">
              <a:extLst>
                <a:ext uri="{FF2B5EF4-FFF2-40B4-BE49-F238E27FC236}">
                  <a16:creationId xmlns:a16="http://schemas.microsoft.com/office/drawing/2014/main" id="{626E6769-17BF-4E5F-AE2D-D628DEDA90A2}"/>
                </a:ext>
              </a:extLst>
            </p:cNvPr>
            <p:cNvSpPr/>
            <p:nvPr/>
          </p:nvSpPr>
          <p:spPr>
            <a:xfrm>
              <a:off x="7628707" y="2210906"/>
              <a:ext cx="687977" cy="687977"/>
            </a:xfrm>
            <a:prstGeom prst="rect">
              <a:avLst/>
            </a:prstGeom>
            <a:solidFill>
              <a:schemeClr val="bg1"/>
            </a:solidFill>
            <a:ln>
              <a:noFill/>
            </a:ln>
            <a:sp3d extrusionH="508000" prstMaterial="matte">
              <a:bevelT/>
              <a:bevelB/>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lumMod val="85000"/>
                      <a:lumOff val="15000"/>
                    </a:schemeClr>
                  </a:solidFill>
                  <a:latin typeface="Bell MT" panose="02020503060305020303" pitchFamily="18" charset="0"/>
                </a:rPr>
                <a:t>I</a:t>
              </a:r>
            </a:p>
          </p:txBody>
        </p:sp>
        <p:sp>
          <p:nvSpPr>
            <p:cNvPr id="21" name="Rectangle 20">
              <a:extLst>
                <a:ext uri="{FF2B5EF4-FFF2-40B4-BE49-F238E27FC236}">
                  <a16:creationId xmlns:a16="http://schemas.microsoft.com/office/drawing/2014/main" id="{7836C131-5AEF-4CBD-83C5-EFAA4195CB58}"/>
                </a:ext>
              </a:extLst>
            </p:cNvPr>
            <p:cNvSpPr/>
            <p:nvPr/>
          </p:nvSpPr>
          <p:spPr>
            <a:xfrm>
              <a:off x="8399415" y="2210906"/>
              <a:ext cx="687977" cy="687977"/>
            </a:xfrm>
            <a:prstGeom prst="rect">
              <a:avLst/>
            </a:prstGeom>
            <a:solidFill>
              <a:schemeClr val="bg1"/>
            </a:solidFill>
            <a:ln>
              <a:noFill/>
            </a:ln>
            <a:sp3d extrusionH="508000" prstMaterial="matte">
              <a:bevelT/>
              <a:bevelB/>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lumMod val="85000"/>
                      <a:lumOff val="15000"/>
                    </a:schemeClr>
                  </a:solidFill>
                  <a:latin typeface="Bell MT" panose="02020503060305020303" pitchFamily="18" charset="0"/>
                </a:rPr>
                <a:t>T</a:t>
              </a:r>
            </a:p>
          </p:txBody>
        </p:sp>
        <p:sp>
          <p:nvSpPr>
            <p:cNvPr id="22" name="Rectangle 21">
              <a:extLst>
                <a:ext uri="{FF2B5EF4-FFF2-40B4-BE49-F238E27FC236}">
                  <a16:creationId xmlns:a16="http://schemas.microsoft.com/office/drawing/2014/main" id="{EEE9C1DA-CAD9-4486-B13B-44B6640EAA78}"/>
                </a:ext>
              </a:extLst>
            </p:cNvPr>
            <p:cNvSpPr/>
            <p:nvPr/>
          </p:nvSpPr>
          <p:spPr>
            <a:xfrm>
              <a:off x="5316583" y="3085011"/>
              <a:ext cx="687977" cy="687977"/>
            </a:xfrm>
            <a:prstGeom prst="rect">
              <a:avLst/>
            </a:prstGeom>
            <a:solidFill>
              <a:schemeClr val="accent1"/>
            </a:solidFill>
            <a:ln>
              <a:noFill/>
            </a:ln>
            <a:sp3d extrusionH="508000" prstMaterial="matte">
              <a:bevelT/>
              <a:bevelB/>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Bell MT" panose="02020503060305020303" pitchFamily="18" charset="0"/>
                </a:rPr>
                <a:t>I</a:t>
              </a:r>
            </a:p>
          </p:txBody>
        </p:sp>
        <p:sp>
          <p:nvSpPr>
            <p:cNvPr id="23" name="Rectangle 22">
              <a:extLst>
                <a:ext uri="{FF2B5EF4-FFF2-40B4-BE49-F238E27FC236}">
                  <a16:creationId xmlns:a16="http://schemas.microsoft.com/office/drawing/2014/main" id="{D9F2B854-2467-4122-9406-8EAD21AC54CF}"/>
                </a:ext>
              </a:extLst>
            </p:cNvPr>
            <p:cNvSpPr/>
            <p:nvPr/>
          </p:nvSpPr>
          <p:spPr>
            <a:xfrm>
              <a:off x="5316583" y="3945249"/>
              <a:ext cx="687977" cy="687977"/>
            </a:xfrm>
            <a:prstGeom prst="rect">
              <a:avLst/>
            </a:prstGeom>
            <a:solidFill>
              <a:schemeClr val="accent1"/>
            </a:solidFill>
            <a:ln>
              <a:noFill/>
            </a:ln>
            <a:sp3d extrusionH="508000" prstMaterial="matte">
              <a:bevelT/>
              <a:bevelB/>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Bell MT" panose="02020503060305020303" pitchFamily="18" charset="0"/>
                </a:rPr>
                <a:t>S</a:t>
              </a:r>
            </a:p>
          </p:txBody>
        </p:sp>
        <p:sp>
          <p:nvSpPr>
            <p:cNvPr id="24" name="Rectangle 23">
              <a:extLst>
                <a:ext uri="{FF2B5EF4-FFF2-40B4-BE49-F238E27FC236}">
                  <a16:creationId xmlns:a16="http://schemas.microsoft.com/office/drawing/2014/main" id="{53D9832C-BD4B-479E-A509-68BC768F4B4A}"/>
                </a:ext>
              </a:extLst>
            </p:cNvPr>
            <p:cNvSpPr/>
            <p:nvPr/>
          </p:nvSpPr>
          <p:spPr>
            <a:xfrm>
              <a:off x="5316583" y="4805487"/>
              <a:ext cx="687977" cy="687977"/>
            </a:xfrm>
            <a:prstGeom prst="rect">
              <a:avLst/>
            </a:prstGeom>
            <a:solidFill>
              <a:schemeClr val="accent1"/>
            </a:solidFill>
            <a:ln>
              <a:noFill/>
            </a:ln>
            <a:sp3d extrusionH="508000" prstMaterial="matte">
              <a:bevelT/>
              <a:bevelB/>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Bell MT" panose="02020503060305020303" pitchFamily="18" charset="0"/>
                </a:rPr>
                <a:t>K</a:t>
              </a:r>
            </a:p>
          </p:txBody>
        </p:sp>
        <p:sp>
          <p:nvSpPr>
            <p:cNvPr id="35" name="Rectangle 34">
              <a:extLst>
                <a:ext uri="{FF2B5EF4-FFF2-40B4-BE49-F238E27FC236}">
                  <a16:creationId xmlns:a16="http://schemas.microsoft.com/office/drawing/2014/main" id="{2C853BB5-C532-44E6-A635-7D8D2BC7AB68}"/>
                </a:ext>
              </a:extLst>
            </p:cNvPr>
            <p:cNvSpPr/>
            <p:nvPr/>
          </p:nvSpPr>
          <p:spPr>
            <a:xfrm>
              <a:off x="4545874" y="3945249"/>
              <a:ext cx="687977" cy="687977"/>
            </a:xfrm>
            <a:prstGeom prst="rect">
              <a:avLst/>
            </a:prstGeom>
            <a:solidFill>
              <a:schemeClr val="bg1"/>
            </a:solidFill>
            <a:ln>
              <a:noFill/>
            </a:ln>
            <a:sp3d extrusionH="508000" prstMaterial="matte">
              <a:bevelT/>
              <a:bevelB/>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lumMod val="85000"/>
                      <a:lumOff val="15000"/>
                    </a:schemeClr>
                  </a:solidFill>
                  <a:latin typeface="Bell MT" panose="02020503060305020303" pitchFamily="18" charset="0"/>
                </a:rPr>
                <a:t>O</a:t>
              </a:r>
            </a:p>
          </p:txBody>
        </p:sp>
        <p:sp>
          <p:nvSpPr>
            <p:cNvPr id="36" name="Rectangle 35">
              <a:extLst>
                <a:ext uri="{FF2B5EF4-FFF2-40B4-BE49-F238E27FC236}">
                  <a16:creationId xmlns:a16="http://schemas.microsoft.com/office/drawing/2014/main" id="{63AB0E93-F5F8-493B-B6D8-25636064498D}"/>
                </a:ext>
              </a:extLst>
            </p:cNvPr>
            <p:cNvSpPr/>
            <p:nvPr/>
          </p:nvSpPr>
          <p:spPr>
            <a:xfrm>
              <a:off x="3775165" y="3945249"/>
              <a:ext cx="687977" cy="687977"/>
            </a:xfrm>
            <a:prstGeom prst="rect">
              <a:avLst/>
            </a:prstGeom>
            <a:solidFill>
              <a:schemeClr val="bg1"/>
            </a:solidFill>
            <a:ln>
              <a:noFill/>
            </a:ln>
            <a:sp3d extrusionH="508000" prstMaterial="matte">
              <a:bevelT/>
              <a:bevelB/>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lumMod val="85000"/>
                      <a:lumOff val="15000"/>
                    </a:schemeClr>
                  </a:solidFill>
                  <a:latin typeface="Bell MT" panose="02020503060305020303" pitchFamily="18" charset="0"/>
                </a:rPr>
                <a:t>L</a:t>
              </a:r>
            </a:p>
          </p:txBody>
        </p:sp>
        <p:sp>
          <p:nvSpPr>
            <p:cNvPr id="37" name="Rectangle 36">
              <a:extLst>
                <a:ext uri="{FF2B5EF4-FFF2-40B4-BE49-F238E27FC236}">
                  <a16:creationId xmlns:a16="http://schemas.microsoft.com/office/drawing/2014/main" id="{590DEC72-BC77-492B-8462-0A1CB88CFC2F}"/>
                </a:ext>
              </a:extLst>
            </p:cNvPr>
            <p:cNvSpPr/>
            <p:nvPr/>
          </p:nvSpPr>
          <p:spPr>
            <a:xfrm>
              <a:off x="6096000" y="3942025"/>
              <a:ext cx="687977" cy="687977"/>
            </a:xfrm>
            <a:prstGeom prst="rect">
              <a:avLst/>
            </a:prstGeom>
            <a:solidFill>
              <a:schemeClr val="bg1"/>
            </a:solidFill>
            <a:ln>
              <a:noFill/>
            </a:ln>
            <a:sp3d extrusionH="508000" prstMaterial="matte">
              <a:bevelT/>
              <a:bevelB/>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lumMod val="85000"/>
                      <a:lumOff val="15000"/>
                    </a:schemeClr>
                  </a:solidFill>
                  <a:latin typeface="Bell MT" panose="02020503060305020303" pitchFamily="18" charset="0"/>
                </a:rPr>
                <a:t>S</a:t>
              </a:r>
            </a:p>
          </p:txBody>
        </p:sp>
        <p:sp>
          <p:nvSpPr>
            <p:cNvPr id="5" name="Isosceles Triangle 4">
              <a:extLst>
                <a:ext uri="{FF2B5EF4-FFF2-40B4-BE49-F238E27FC236}">
                  <a16:creationId xmlns:a16="http://schemas.microsoft.com/office/drawing/2014/main" id="{A156E126-4CE1-45AC-A741-A5063D93F6F1}"/>
                </a:ext>
              </a:extLst>
            </p:cNvPr>
            <p:cNvSpPr/>
            <p:nvPr/>
          </p:nvSpPr>
          <p:spPr>
            <a:xfrm rot="5400000">
              <a:off x="9096256" y="2102474"/>
              <a:ext cx="1071063" cy="923330"/>
            </a:xfrm>
            <a:prstGeom prst="triangle">
              <a:avLst/>
            </a:prstGeom>
            <a:ln>
              <a:noFill/>
            </a:ln>
            <a:sp3d extrusionH="508000" prstMaterial="matte">
              <a:bevelT/>
              <a:bevelB/>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latin typeface="Bell MT" panose="02020503060305020303" pitchFamily="18" charset="0"/>
              </a:endParaRPr>
            </a:p>
          </p:txBody>
        </p:sp>
        <p:sp>
          <p:nvSpPr>
            <p:cNvPr id="38" name="Isosceles Triangle 37">
              <a:extLst>
                <a:ext uri="{FF2B5EF4-FFF2-40B4-BE49-F238E27FC236}">
                  <a16:creationId xmlns:a16="http://schemas.microsoft.com/office/drawing/2014/main" id="{85D81D04-8756-499D-BCFC-119B7E0013FE}"/>
                </a:ext>
              </a:extLst>
            </p:cNvPr>
            <p:cNvSpPr/>
            <p:nvPr/>
          </p:nvSpPr>
          <p:spPr>
            <a:xfrm rot="16200000">
              <a:off x="2695236" y="3824347"/>
              <a:ext cx="1071063" cy="923330"/>
            </a:xfrm>
            <a:prstGeom prst="triangle">
              <a:avLst/>
            </a:prstGeom>
            <a:ln>
              <a:noFill/>
            </a:ln>
            <a:sp3d extrusionH="508000" prstMaterial="matte">
              <a:bevelT/>
              <a:bevelB/>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latin typeface="Bell MT" panose="02020503060305020303" pitchFamily="18" charset="0"/>
              </a:endParaRPr>
            </a:p>
          </p:txBody>
        </p:sp>
      </p:grpSp>
    </p:spTree>
    <p:extLst>
      <p:ext uri="{BB962C8B-B14F-4D97-AF65-F5344CB8AC3E}">
        <p14:creationId xmlns:p14="http://schemas.microsoft.com/office/powerpoint/2010/main" val="59860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04664"/>
            <a:ext cx="7269480" cy="1325562"/>
          </a:xfrm>
        </p:spPr>
        <p:txBody>
          <a:bodyPr>
            <a:normAutofit/>
          </a:bodyPr>
          <a:lstStyle/>
          <a:p>
            <a:r>
              <a:rPr lang="uk-UA" b="1" dirty="0">
                <a:solidFill>
                  <a:schemeClr val="tx2">
                    <a:lumMod val="60000"/>
                    <a:lumOff val="40000"/>
                  </a:schemeClr>
                </a:solidFill>
                <a:latin typeface="Calibri" panose="020F0502020204030204" pitchFamily="34" charset="0"/>
              </a:rPr>
              <a:t>Інвестиції</a:t>
            </a:r>
            <a:br>
              <a:rPr lang="uk-UA" dirty="0">
                <a:latin typeface="Calibri" panose="020F0502020204030204" pitchFamily="34" charset="0"/>
              </a:rPr>
            </a:br>
            <a:r>
              <a:rPr lang="uk-UA" sz="2400" dirty="0">
                <a:latin typeface="Calibri" panose="020F0502020204030204" pitchFamily="34" charset="0"/>
                <a:ea typeface="Times New Roman"/>
              </a:rPr>
              <a:t>(5 семестр, викладач – доц. Максимук А.О.)</a:t>
            </a:r>
            <a:endParaRPr lang="uk-UA" sz="2400" dirty="0">
              <a:latin typeface="Calibri" panose="020F0502020204030204" pitchFamily="34" charset="0"/>
            </a:endParaRPr>
          </a:p>
        </p:txBody>
      </p:sp>
      <p:sp>
        <p:nvSpPr>
          <p:cNvPr id="3" name="Объект 2"/>
          <p:cNvSpPr>
            <a:spLocks noGrp="1"/>
          </p:cNvSpPr>
          <p:nvPr>
            <p:ph idx="1"/>
          </p:nvPr>
        </p:nvSpPr>
        <p:spPr>
          <a:xfrm>
            <a:off x="755576" y="2234793"/>
            <a:ext cx="6752844" cy="4334080"/>
          </a:xfrm>
        </p:spPr>
        <p:txBody>
          <a:bodyPr>
            <a:normAutofit/>
          </a:bodyPr>
          <a:lstStyle/>
          <a:p>
            <a:r>
              <a:rPr lang="uk-UA" dirty="0">
                <a:latin typeface="Calibri" panose="020F0502020204030204" pitchFamily="34" charset="0"/>
              </a:rPr>
              <a:t>Курс детально розглядає </a:t>
            </a:r>
            <a:r>
              <a:rPr lang="uk-UA" b="1" dirty="0">
                <a:latin typeface="Calibri" panose="020F0502020204030204" pitchFamily="34" charset="0"/>
              </a:rPr>
              <a:t>цілі та інструменти фінансування, аналізує всі типи цінних паперів та фондових ринків</a:t>
            </a:r>
            <a:r>
              <a:rPr lang="uk-UA" dirty="0">
                <a:latin typeface="Calibri" panose="020F0502020204030204" pitchFamily="34" charset="0"/>
              </a:rPr>
              <a:t>, відображає теорію і практику їх функціонування. Також розглядаються </a:t>
            </a:r>
            <a:r>
              <a:rPr lang="uk-UA" b="1" dirty="0">
                <a:latin typeface="Calibri" panose="020F0502020204030204" pitchFamily="34" charset="0"/>
              </a:rPr>
              <a:t>методи управління інвестиціями, </a:t>
            </a:r>
            <a:r>
              <a:rPr lang="uk-UA" dirty="0">
                <a:latin typeface="Calibri" panose="020F0502020204030204" pitchFamily="34" charset="0"/>
              </a:rPr>
              <a:t>відображаються проблеми глобалізації інвестування, наводяться конкретні приклади.</a:t>
            </a:r>
          </a:p>
          <a:p>
            <a:r>
              <a:rPr lang="uk-UA" dirty="0">
                <a:latin typeface="Calibri" panose="020F0502020204030204" pitchFamily="34" charset="0"/>
              </a:rPr>
              <a:t>Курс зосереджено на фінансовій теорії та </a:t>
            </a:r>
            <a:r>
              <a:rPr lang="uk-UA" b="1" dirty="0">
                <a:latin typeface="Calibri" panose="020F0502020204030204" pitchFamily="34" charset="0"/>
              </a:rPr>
              <a:t>емпіричних доказах для прийняття інвестиційних рішень</a:t>
            </a:r>
            <a:r>
              <a:rPr lang="ru-RU" dirty="0">
                <a:latin typeface="Calibri" panose="020F0502020204030204" pitchFamily="34" charset="0"/>
              </a:rPr>
              <a:t>. </a:t>
            </a:r>
          </a:p>
          <a:p>
            <a:r>
              <a:rPr lang="uk-UA" b="1" dirty="0">
                <a:latin typeface="Calibri" panose="020F0502020204030204" pitchFamily="34" charset="0"/>
              </a:rPr>
              <a:t>Основні теми</a:t>
            </a:r>
            <a:r>
              <a:rPr lang="ru-RU" b="1" dirty="0">
                <a:latin typeface="Calibri" panose="020F0502020204030204" pitchFamily="34" charset="0"/>
              </a:rPr>
              <a:t>: </a:t>
            </a:r>
            <a:r>
              <a:rPr lang="uk-UA" dirty="0">
                <a:latin typeface="Calibri" panose="020F0502020204030204" pitchFamily="34" charset="0"/>
              </a:rPr>
              <a:t>портфельна теорія</a:t>
            </a:r>
            <a:r>
              <a:rPr lang="ru-RU" dirty="0">
                <a:latin typeface="Calibri" panose="020F0502020204030204" pitchFamily="34" charset="0"/>
              </a:rPr>
              <a:t>; </a:t>
            </a:r>
            <a:r>
              <a:rPr lang="uk-UA" dirty="0">
                <a:latin typeface="Calibri" panose="020F0502020204030204" pitchFamily="34" charset="0"/>
              </a:rPr>
              <a:t>моделі рівноваги цін на цінні папери </a:t>
            </a:r>
            <a:r>
              <a:rPr lang="ru-RU" dirty="0">
                <a:latin typeface="Calibri" panose="020F0502020204030204" pitchFamily="34" charset="0"/>
              </a:rPr>
              <a:t>(</a:t>
            </a:r>
            <a:r>
              <a:rPr lang="uk-UA" dirty="0">
                <a:latin typeface="Calibri" panose="020F0502020204030204" pitchFamily="34" charset="0"/>
              </a:rPr>
              <a:t>у тому числі Модель оцінки капітальних активів і Теорія арбітражного ціноутворення</a:t>
            </a:r>
            <a:r>
              <a:rPr lang="ru-RU" dirty="0">
                <a:latin typeface="Calibri" panose="020F0502020204030204" pitchFamily="34" charset="0"/>
              </a:rPr>
              <a:t>); </a:t>
            </a:r>
            <a:r>
              <a:rPr lang="uk-UA" dirty="0">
                <a:latin typeface="Calibri" panose="020F0502020204030204" pitchFamily="34" charset="0"/>
              </a:rPr>
              <a:t>емпірична поведінка цін цінних паперів</a:t>
            </a:r>
            <a:r>
              <a:rPr lang="ru-RU" dirty="0">
                <a:latin typeface="Calibri" panose="020F0502020204030204" pitchFamily="34" charset="0"/>
              </a:rPr>
              <a:t>; </a:t>
            </a:r>
            <a:r>
              <a:rPr lang="uk-UA" dirty="0">
                <a:latin typeface="Calibri" panose="020F0502020204030204" pitchFamily="34" charset="0"/>
              </a:rPr>
              <a:t>ефективність ринку</a:t>
            </a:r>
            <a:r>
              <a:rPr lang="ru-RU" dirty="0">
                <a:latin typeface="Calibri" panose="020F0502020204030204" pitchFamily="34" charset="0"/>
              </a:rPr>
              <a:t>; </a:t>
            </a:r>
            <a:r>
              <a:rPr lang="uk-UA" dirty="0">
                <a:latin typeface="Calibri" panose="020F0502020204030204" pitchFamily="34" charset="0"/>
              </a:rPr>
              <a:t>оцінка ефективності і поведінкові фінанси</a:t>
            </a:r>
            <a:r>
              <a:rPr lang="ru-RU" dirty="0">
                <a:latin typeface="Calibri" panose="020F0502020204030204" pitchFamily="34" charset="0"/>
              </a:rPr>
              <a:t>.</a:t>
            </a:r>
            <a:endParaRPr lang="uk-UA" dirty="0">
              <a:latin typeface="Calibri" panose="020F0502020204030204" pitchFamily="34" charset="0"/>
            </a:endParaRPr>
          </a:p>
          <a:p>
            <a:endParaRPr lang="uk-UA"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5234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51520" y="404664"/>
            <a:ext cx="7992888" cy="4392488"/>
          </a:xfrm>
        </p:spPr>
      </p:pic>
      <p:sp>
        <p:nvSpPr>
          <p:cNvPr id="9" name="TextBox 8"/>
          <p:cNvSpPr txBox="1"/>
          <p:nvPr/>
        </p:nvSpPr>
        <p:spPr>
          <a:xfrm>
            <a:off x="611560" y="5229200"/>
            <a:ext cx="7416824" cy="1077218"/>
          </a:xfrm>
          <a:prstGeom prst="rect">
            <a:avLst/>
          </a:prstGeom>
          <a:noFill/>
        </p:spPr>
        <p:txBody>
          <a:bodyPr wrap="square" rtlCol="0">
            <a:spAutoFit/>
          </a:bodyPr>
          <a:lstStyle/>
          <a:p>
            <a:r>
              <a:rPr lang="uk-UA" sz="3200" b="1" dirty="0">
                <a:solidFill>
                  <a:schemeClr val="tx2">
                    <a:lumMod val="60000"/>
                    <a:lumOff val="40000"/>
                  </a:schemeClr>
                </a:solidFill>
                <a:latin typeface="Calibri" panose="020F0502020204030204" pitchFamily="34" charset="0"/>
              </a:rPr>
              <a:t>Міжнародний фінансовий </a:t>
            </a:r>
            <a:r>
              <a:rPr lang="ru-RU" sz="3200" b="1" dirty="0">
                <a:solidFill>
                  <a:schemeClr val="tx2">
                    <a:lumMod val="60000"/>
                    <a:lumOff val="40000"/>
                  </a:schemeClr>
                </a:solidFill>
                <a:latin typeface="Calibri" panose="020F0502020204030204" pitchFamily="34" charset="0"/>
              </a:rPr>
              <a:t>менеджмент</a:t>
            </a:r>
            <a:br>
              <a:rPr lang="uk-UA" sz="3200" b="1" dirty="0">
                <a:solidFill>
                  <a:schemeClr val="tx2">
                    <a:lumMod val="60000"/>
                    <a:lumOff val="40000"/>
                  </a:schemeClr>
                </a:solidFill>
                <a:latin typeface="Calibri" panose="020F0502020204030204" pitchFamily="34" charset="0"/>
              </a:rPr>
            </a:br>
            <a:endParaRPr lang="uk-UA" sz="3200" dirty="0"/>
          </a:p>
        </p:txBody>
      </p:sp>
    </p:spTree>
    <p:extLst>
      <p:ext uri="{BB962C8B-B14F-4D97-AF65-F5344CB8AC3E}">
        <p14:creationId xmlns:p14="http://schemas.microsoft.com/office/powerpoint/2010/main" val="257810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2958" y="404664"/>
            <a:ext cx="7802060" cy="1325562"/>
          </a:xfrm>
        </p:spPr>
        <p:txBody>
          <a:bodyPr>
            <a:normAutofit fontScale="90000"/>
          </a:bodyPr>
          <a:lstStyle/>
          <a:p>
            <a:r>
              <a:rPr lang="ru-RU" sz="3600" b="1" dirty="0">
                <a:solidFill>
                  <a:schemeClr val="tx2">
                    <a:lumMod val="60000"/>
                    <a:lumOff val="40000"/>
                  </a:schemeClr>
                </a:solidFill>
                <a:latin typeface="Calibri" panose="020F0502020204030204" pitchFamily="34" charset="0"/>
              </a:rPr>
              <a:t>Міжнародний фінансовий менеджмент</a:t>
            </a:r>
            <a:br>
              <a:rPr lang="uk-UA" sz="3600" b="1" dirty="0">
                <a:solidFill>
                  <a:schemeClr val="tx2">
                    <a:lumMod val="60000"/>
                    <a:lumOff val="40000"/>
                  </a:schemeClr>
                </a:solidFill>
                <a:latin typeface="Calibri" panose="020F0502020204030204" pitchFamily="34" charset="0"/>
              </a:rPr>
            </a:br>
            <a:r>
              <a:rPr lang="ru-RU" sz="2700" dirty="0">
                <a:latin typeface="Calibri" panose="020F0502020204030204" pitchFamily="34" charset="0"/>
              </a:rPr>
              <a:t>(6 семестр, викладач – доц. Москалик Л.Р.)</a:t>
            </a:r>
            <a:endParaRPr lang="uk-UA" sz="2700" dirty="0">
              <a:latin typeface="Calibri" panose="020F0502020204030204" pitchFamily="34" charset="0"/>
            </a:endParaRPr>
          </a:p>
        </p:txBody>
      </p:sp>
      <p:sp>
        <p:nvSpPr>
          <p:cNvPr id="3" name="Объект 2"/>
          <p:cNvSpPr>
            <a:spLocks noGrp="1"/>
          </p:cNvSpPr>
          <p:nvPr>
            <p:ph idx="1"/>
          </p:nvPr>
        </p:nvSpPr>
        <p:spPr>
          <a:xfrm>
            <a:off x="971600" y="1988840"/>
            <a:ext cx="6408712" cy="4217245"/>
          </a:xfrm>
        </p:spPr>
        <p:txBody>
          <a:bodyPr>
            <a:normAutofit lnSpcReduction="10000"/>
          </a:bodyPr>
          <a:lstStyle/>
          <a:p>
            <a:r>
              <a:rPr lang="uk-UA" dirty="0">
                <a:latin typeface="Calibri" panose="020F0502020204030204" pitchFamily="34" charset="0"/>
              </a:rPr>
              <a:t>Курс пропонує поглибити свої знання у </a:t>
            </a:r>
            <a:r>
              <a:rPr lang="uk-UA" b="1" dirty="0">
                <a:latin typeface="Calibri" panose="020F0502020204030204" pitchFamily="34" charset="0"/>
              </a:rPr>
              <a:t>сфері міжнародних фінансових відносин.</a:t>
            </a:r>
          </a:p>
          <a:p>
            <a:r>
              <a:rPr lang="uk-UA" b="1" dirty="0">
                <a:latin typeface="Calibri" panose="020F0502020204030204" pitchFamily="34" charset="0"/>
              </a:rPr>
              <a:t>До вивчення пропонуються теми </a:t>
            </a:r>
            <a:r>
              <a:rPr lang="uk-UA" dirty="0">
                <a:latin typeface="Calibri" panose="020F0502020204030204" pitchFamily="34" charset="0"/>
              </a:rPr>
              <a:t>пов`язані із підготовкою та реалізацією фінансових операцій у міжнародному просторі; процесом прийняття глобальних рішень стосовно </a:t>
            </a:r>
            <a:r>
              <a:rPr lang="uk-UA" dirty="0">
                <a:solidFill>
                  <a:schemeClr val="tx2">
                    <a:lumMod val="60000"/>
                    <a:lumOff val="40000"/>
                  </a:schemeClr>
                </a:solidFill>
                <a:latin typeface="Calibri" panose="020F0502020204030204" pitchFamily="34" charset="0"/>
              </a:rPr>
              <a:t>управління прибутком, інвестиціями, структурою капіталу; міжнародною системою управління готівкою, регулювання міжнародних грошових операцій, управління валютними ризиками. </a:t>
            </a:r>
          </a:p>
          <a:p>
            <a:r>
              <a:rPr lang="uk-UA" dirty="0">
                <a:latin typeface="Calibri" panose="020F0502020204030204" pitchFamily="34" charset="0"/>
              </a:rPr>
              <a:t>Особлива увага приділяється </a:t>
            </a:r>
            <a:r>
              <a:rPr lang="uk-UA" b="1" dirty="0">
                <a:latin typeface="Calibri" panose="020F0502020204030204" pitchFamily="34" charset="0"/>
              </a:rPr>
              <a:t>фінансовим механізмам ТНК, взаємовідносинам між підрозділами ТНК, оподаткуванню міжнародної діяльності ТНК та офшорним операціям. </a:t>
            </a:r>
            <a:r>
              <a:rPr lang="uk-UA" dirty="0">
                <a:latin typeface="Calibri" panose="020F0502020204030204" pitchFamily="34" charset="0"/>
              </a:rPr>
              <a:t>Методологія навчання передбачає лекційні заняття, семінари, презентації, опрацювання кейсів з практики міжнародного бізнесу.</a:t>
            </a:r>
          </a:p>
          <a:p>
            <a:pPr algn="just"/>
            <a:endParaRPr lang="uk-UA" dirty="0">
              <a:latin typeface="Calibri" panose="020F0502020204030204" pitchFamily="34" charset="0"/>
            </a:endParaRPr>
          </a:p>
        </p:txBody>
      </p:sp>
    </p:spTree>
    <p:extLst>
      <p:ext uri="{BB962C8B-B14F-4D97-AF65-F5344CB8AC3E}">
        <p14:creationId xmlns:p14="http://schemas.microsoft.com/office/powerpoint/2010/main" val="3656166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23528" y="188640"/>
            <a:ext cx="7727348" cy="5150276"/>
          </a:xfrm>
        </p:spPr>
      </p:pic>
      <p:sp>
        <p:nvSpPr>
          <p:cNvPr id="6" name="TextBox 5"/>
          <p:cNvSpPr txBox="1"/>
          <p:nvPr/>
        </p:nvSpPr>
        <p:spPr>
          <a:xfrm>
            <a:off x="2051720" y="5445224"/>
            <a:ext cx="5410107" cy="523220"/>
          </a:xfrm>
          <a:prstGeom prst="rect">
            <a:avLst/>
          </a:prstGeom>
          <a:noFill/>
        </p:spPr>
        <p:txBody>
          <a:bodyPr wrap="square" rtlCol="0">
            <a:spAutoFit/>
          </a:bodyPr>
          <a:lstStyle/>
          <a:p>
            <a:r>
              <a:rPr lang="uk-UA" sz="2800" b="1" dirty="0">
                <a:solidFill>
                  <a:schemeClr val="tx2">
                    <a:lumMod val="60000"/>
                    <a:lumOff val="40000"/>
                  </a:schemeClr>
                </a:solidFill>
                <a:latin typeface="Calibri" panose="020F0502020204030204" pitchFamily="34" charset="0"/>
              </a:rPr>
              <a:t>Фондові ринки і цінні папери</a:t>
            </a:r>
          </a:p>
        </p:txBody>
      </p:sp>
    </p:spTree>
    <p:extLst>
      <p:ext uri="{BB962C8B-B14F-4D97-AF65-F5344CB8AC3E}">
        <p14:creationId xmlns:p14="http://schemas.microsoft.com/office/powerpoint/2010/main" val="811341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04664"/>
            <a:ext cx="7269480" cy="975008"/>
          </a:xfrm>
        </p:spPr>
        <p:txBody>
          <a:bodyPr>
            <a:normAutofit/>
          </a:bodyPr>
          <a:lstStyle/>
          <a:p>
            <a:r>
              <a:rPr lang="uk-UA" sz="3600" b="1" dirty="0">
                <a:solidFill>
                  <a:schemeClr val="tx2">
                    <a:lumMod val="60000"/>
                    <a:lumOff val="40000"/>
                  </a:schemeClr>
                </a:solidFill>
                <a:latin typeface="Calibri" panose="020F0502020204030204" pitchFamily="34" charset="0"/>
              </a:rPr>
              <a:t>Фондові ринки і цінні папери </a:t>
            </a:r>
            <a:br>
              <a:rPr lang="uk-UA" sz="3600" b="1" dirty="0">
                <a:latin typeface="Calibri" panose="020F0502020204030204" pitchFamily="34" charset="0"/>
              </a:rPr>
            </a:br>
            <a:r>
              <a:rPr lang="uk-UA" sz="2400" dirty="0">
                <a:latin typeface="Calibri" panose="020F0502020204030204" pitchFamily="34" charset="0"/>
              </a:rPr>
              <a:t>(7 семестр, викладач – доц. Ємельянова Л.О.)</a:t>
            </a:r>
          </a:p>
        </p:txBody>
      </p:sp>
      <p:sp>
        <p:nvSpPr>
          <p:cNvPr id="3" name="Объект 2"/>
          <p:cNvSpPr>
            <a:spLocks noGrp="1"/>
          </p:cNvSpPr>
          <p:nvPr>
            <p:ph idx="1"/>
          </p:nvPr>
        </p:nvSpPr>
        <p:spPr>
          <a:xfrm>
            <a:off x="1043608" y="1628800"/>
            <a:ext cx="6768752" cy="4968552"/>
          </a:xfrm>
        </p:spPr>
        <p:txBody>
          <a:bodyPr>
            <a:normAutofit fontScale="55000" lnSpcReduction="20000"/>
          </a:bodyPr>
          <a:lstStyle/>
          <a:p>
            <a:pPr marL="0" indent="0" algn="just">
              <a:lnSpc>
                <a:spcPct val="120000"/>
              </a:lnSpc>
              <a:spcBef>
                <a:spcPts val="0"/>
              </a:spcBef>
              <a:spcAft>
                <a:spcPts val="0"/>
              </a:spcAft>
              <a:buNone/>
            </a:pPr>
            <a:r>
              <a:rPr lang="uk-UA" sz="2900" dirty="0">
                <a:latin typeface="Calibri" panose="020F0502020204030204" pitchFamily="34" charset="0"/>
                <a:cs typeface="Times New Roman" panose="02020603050405020304" pitchFamily="18" charset="0"/>
              </a:rPr>
              <a:t>Курс ознайомлює студентів з </a:t>
            </a:r>
            <a:r>
              <a:rPr lang="uk-UA" sz="2900" b="1" dirty="0">
                <a:latin typeface="Calibri" panose="020F0502020204030204" pitchFamily="34" charset="0"/>
                <a:cs typeface="Times New Roman" panose="02020603050405020304" pitchFamily="18" charset="0"/>
              </a:rPr>
              <a:t>основними видами цінних паперів</a:t>
            </a:r>
            <a:r>
              <a:rPr lang="uk-UA" sz="2900" dirty="0">
                <a:latin typeface="Calibri" panose="020F0502020204030204" pitchFamily="34" charset="0"/>
                <a:cs typeface="Times New Roman" panose="02020603050405020304" pitchFamily="18" charset="0"/>
              </a:rPr>
              <a:t>, </a:t>
            </a:r>
            <a:r>
              <a:rPr lang="uk-UA" sz="2900" b="1" dirty="0">
                <a:latin typeface="Calibri" panose="020F0502020204030204" pitchFamily="34" charset="0"/>
                <a:cs typeface="Times New Roman" panose="02020603050405020304" pitchFamily="18" charset="0"/>
              </a:rPr>
              <a:t>принципами функціонування та технологіями торгівлі на світових фондових ринках</a:t>
            </a:r>
            <a:r>
              <a:rPr lang="uk-UA" sz="2900" dirty="0">
                <a:latin typeface="Calibri" panose="020F0502020204030204" pitchFamily="34" charset="0"/>
                <a:cs typeface="Times New Roman" panose="02020603050405020304" pitchFamily="18" charset="0"/>
              </a:rPr>
              <a:t>, а також дає можливість оволодіти </a:t>
            </a:r>
            <a:r>
              <a:rPr lang="uk-UA" sz="2900" b="1" dirty="0">
                <a:latin typeface="Calibri" panose="020F0502020204030204" pitchFamily="34" charset="0"/>
                <a:cs typeface="Times New Roman" panose="02020603050405020304" pitchFamily="18" charset="0"/>
              </a:rPr>
              <a:t>базовими інструментами аналізу цінних паперів та рівня розвитку фондового ринку країни загалом</a:t>
            </a:r>
            <a:r>
              <a:rPr lang="uk-UA" sz="2900" dirty="0">
                <a:latin typeface="Calibri" panose="020F0502020204030204" pitchFamily="34" charset="0"/>
                <a:cs typeface="Times New Roman" panose="02020603050405020304" pitchFamily="18" charset="0"/>
              </a:rPr>
              <a:t>.</a:t>
            </a:r>
          </a:p>
          <a:p>
            <a:pPr algn="just">
              <a:lnSpc>
                <a:spcPct val="120000"/>
              </a:lnSpc>
              <a:spcBef>
                <a:spcPts val="0"/>
              </a:spcBef>
              <a:spcAft>
                <a:spcPts val="0"/>
              </a:spcAft>
            </a:pPr>
            <a:endParaRPr lang="uk-UA" sz="2900" dirty="0">
              <a:latin typeface="Calibri" panose="020F0502020204030204" pitchFamily="34" charset="0"/>
              <a:cs typeface="Times New Roman" panose="02020603050405020304" pitchFamily="18" charset="0"/>
            </a:endParaRPr>
          </a:p>
          <a:p>
            <a:pPr>
              <a:lnSpc>
                <a:spcPct val="120000"/>
              </a:lnSpc>
              <a:spcBef>
                <a:spcPts val="0"/>
              </a:spcBef>
              <a:spcAft>
                <a:spcPts val="0"/>
              </a:spcAft>
            </a:pPr>
            <a:r>
              <a:rPr lang="uk-UA" sz="2900" b="1" dirty="0">
                <a:solidFill>
                  <a:schemeClr val="tx2">
                    <a:lumMod val="60000"/>
                    <a:lumOff val="40000"/>
                  </a:schemeClr>
                </a:solidFill>
                <a:latin typeface="Calibri" panose="020F0502020204030204" pitchFamily="34" charset="0"/>
                <a:cs typeface="Times New Roman" panose="02020603050405020304" pitchFamily="18" charset="0"/>
              </a:rPr>
              <a:t>Студенти вивчать та зрозуміють </a:t>
            </a:r>
            <a:r>
              <a:rPr lang="uk-UA" sz="2900" dirty="0">
                <a:latin typeface="Calibri" panose="020F0502020204030204" pitchFamily="34" charset="0"/>
                <a:cs typeface="Times New Roman" panose="02020603050405020304" pitchFamily="18" charset="0"/>
              </a:rPr>
              <a:t>термінологію фондового ринку, основні види та функції цінних паперів, принципи функціонування та види фондових ринків, основні показники динаміки фондового ринку, ризики фондового ринку, а також принципи та особливості функціонування фондових бірж, </a:t>
            </a:r>
            <a:r>
              <a:rPr lang="uk-UA" sz="2900" b="1" dirty="0">
                <a:solidFill>
                  <a:schemeClr val="tx2">
                    <a:lumMod val="60000"/>
                    <a:lumOff val="40000"/>
                  </a:schemeClr>
                </a:solidFill>
                <a:latin typeface="Calibri" panose="020F0502020204030204" pitchFamily="34" charset="0"/>
                <a:cs typeface="Times New Roman" panose="02020603050405020304" pitchFamily="18" charset="0"/>
              </a:rPr>
              <a:t>оволодіють</a:t>
            </a:r>
            <a:r>
              <a:rPr lang="uk-UA" sz="2900" dirty="0">
                <a:latin typeface="Calibri" panose="020F0502020204030204" pitchFamily="34" charset="0"/>
                <a:cs typeface="Times New Roman" panose="02020603050405020304" pitchFamily="18" charset="0"/>
              </a:rPr>
              <a:t> </a:t>
            </a:r>
            <a:r>
              <a:rPr lang="uk-UA" sz="2900" dirty="0">
                <a:latin typeface="Calibri" panose="020F0502020204030204" pitchFamily="34" charset="0"/>
              </a:rPr>
              <a:t>методологією розрахунку фондових індексів та методикою визначення кредитних рейтингів.</a:t>
            </a:r>
            <a:r>
              <a:rPr lang="uk-UA" sz="2900" b="1" i="1" dirty="0">
                <a:latin typeface="Calibri" panose="020F0502020204030204" pitchFamily="34" charset="0"/>
              </a:rPr>
              <a:t> </a:t>
            </a:r>
            <a:endParaRPr lang="uk-UA" sz="2900" dirty="0">
              <a:latin typeface="Calibri" panose="020F0502020204030204" pitchFamily="34" charset="0"/>
            </a:endParaRPr>
          </a:p>
          <a:p>
            <a:pPr marL="0" indent="0" algn="just">
              <a:lnSpc>
                <a:spcPct val="120000"/>
              </a:lnSpc>
              <a:spcBef>
                <a:spcPts val="0"/>
              </a:spcBef>
              <a:spcAft>
                <a:spcPts val="0"/>
              </a:spcAft>
              <a:buNone/>
            </a:pPr>
            <a:endParaRPr lang="en-US" sz="2900" dirty="0">
              <a:latin typeface="Calibri" panose="020F0502020204030204" pitchFamily="34" charset="0"/>
              <a:cs typeface="Times New Roman" panose="02020603050405020304" pitchFamily="18" charset="0"/>
            </a:endParaRPr>
          </a:p>
          <a:p>
            <a:pPr marL="0" indent="0">
              <a:lnSpc>
                <a:spcPct val="120000"/>
              </a:lnSpc>
              <a:spcBef>
                <a:spcPts val="0"/>
              </a:spcBef>
              <a:spcAft>
                <a:spcPts val="0"/>
              </a:spcAft>
              <a:buNone/>
            </a:pPr>
            <a:endParaRPr lang="en-US" sz="2900" b="1" i="1" dirty="0">
              <a:latin typeface="Calibri" panose="020F0502020204030204" pitchFamily="34" charset="0"/>
            </a:endParaRPr>
          </a:p>
          <a:p>
            <a:pPr>
              <a:lnSpc>
                <a:spcPct val="120000"/>
              </a:lnSpc>
              <a:spcBef>
                <a:spcPts val="0"/>
              </a:spcBef>
              <a:spcAft>
                <a:spcPts val="0"/>
              </a:spcAft>
            </a:pPr>
            <a:r>
              <a:rPr lang="uk-UA" sz="2900" dirty="0">
                <a:latin typeface="Calibri" panose="020F0502020204030204" pitchFamily="34" charset="0"/>
              </a:rPr>
              <a:t>Студенти навчаться аналізувати та порівнювати </a:t>
            </a:r>
            <a:r>
              <a:rPr lang="uk-UA" sz="2900" b="1" dirty="0">
                <a:latin typeface="Calibri" panose="020F0502020204030204" pitchFamily="34" charset="0"/>
              </a:rPr>
              <a:t>прибутковість різних цінних паперів за різних обставин</a:t>
            </a:r>
            <a:r>
              <a:rPr lang="uk-UA" sz="2900" dirty="0">
                <a:latin typeface="Calibri" panose="020F0502020204030204" pitchFamily="34" charset="0"/>
              </a:rPr>
              <a:t>;</a:t>
            </a:r>
            <a:r>
              <a:rPr lang="ru-RU" sz="2900" dirty="0">
                <a:latin typeface="Calibri" panose="020F0502020204030204" pitchFamily="34" charset="0"/>
              </a:rPr>
              <a:t> </a:t>
            </a:r>
            <a:r>
              <a:rPr lang="uk-UA" sz="2900" dirty="0">
                <a:latin typeface="Calibri" panose="020F0502020204030204" pitchFamily="34" charset="0"/>
              </a:rPr>
              <a:t>аналізувати </a:t>
            </a:r>
            <a:r>
              <a:rPr lang="uk-UA" sz="2900" b="1" dirty="0">
                <a:latin typeface="Calibri" panose="020F0502020204030204" pitchFamily="34" charset="0"/>
              </a:rPr>
              <a:t>динаміку та тенденції розвитку фондових ринків</a:t>
            </a:r>
            <a:r>
              <a:rPr lang="uk-UA" sz="2900" dirty="0">
                <a:latin typeface="Calibri" panose="020F0502020204030204" pitchFamily="34" charset="0"/>
              </a:rPr>
              <a:t> на сучасному етапі, а також опанують </a:t>
            </a:r>
            <a:r>
              <a:rPr lang="uk-UA" sz="2900" b="1" dirty="0">
                <a:latin typeface="Calibri" panose="020F0502020204030204" pitchFamily="34" charset="0"/>
              </a:rPr>
              <a:t>технології торгівлі на фондовому ринку</a:t>
            </a:r>
            <a:r>
              <a:rPr lang="uk-UA" sz="2900" dirty="0">
                <a:latin typeface="Calibri" panose="020F0502020204030204" pitchFamily="34" charset="0"/>
              </a:rPr>
              <a:t>. </a:t>
            </a:r>
            <a:endParaRPr lang="uk-UA" sz="23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8402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51520" y="332656"/>
            <a:ext cx="7878937" cy="5047444"/>
          </a:xfrm>
        </p:spPr>
      </p:pic>
      <p:sp>
        <p:nvSpPr>
          <p:cNvPr id="6" name="TextBox 5"/>
          <p:cNvSpPr txBox="1"/>
          <p:nvPr/>
        </p:nvSpPr>
        <p:spPr>
          <a:xfrm>
            <a:off x="899592" y="5805264"/>
            <a:ext cx="6984776" cy="523220"/>
          </a:xfrm>
          <a:prstGeom prst="rect">
            <a:avLst/>
          </a:prstGeom>
          <a:noFill/>
        </p:spPr>
        <p:txBody>
          <a:bodyPr wrap="square" rtlCol="0">
            <a:spAutoFit/>
          </a:bodyPr>
          <a:lstStyle/>
          <a:p>
            <a:pPr algn="ctr"/>
            <a:r>
              <a:rPr lang="uk-UA" sz="2800" b="1" dirty="0">
                <a:solidFill>
                  <a:schemeClr val="tx2">
                    <a:lumMod val="60000"/>
                    <a:lumOff val="40000"/>
                  </a:schemeClr>
                </a:solidFill>
                <a:latin typeface="Calibri" panose="020F0502020204030204" pitchFamily="34" charset="0"/>
              </a:rPr>
              <a:t>Корпоративні фінанси</a:t>
            </a:r>
          </a:p>
        </p:txBody>
      </p:sp>
    </p:spTree>
    <p:extLst>
      <p:ext uri="{BB962C8B-B14F-4D97-AF65-F5344CB8AC3E}">
        <p14:creationId xmlns:p14="http://schemas.microsoft.com/office/powerpoint/2010/main" val="485901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7560839" cy="1022036"/>
          </a:xfrm>
        </p:spPr>
        <p:txBody>
          <a:bodyPr>
            <a:normAutofit/>
          </a:bodyPr>
          <a:lstStyle/>
          <a:p>
            <a:pPr algn="ctr"/>
            <a:r>
              <a:rPr lang="uk-UA" sz="3600" b="1" dirty="0">
                <a:solidFill>
                  <a:schemeClr val="tx2">
                    <a:lumMod val="60000"/>
                    <a:lumOff val="40000"/>
                  </a:schemeClr>
                </a:solidFill>
                <a:latin typeface="Calibri" panose="020F0502020204030204" pitchFamily="34" charset="0"/>
              </a:rPr>
              <a:t>Корпоративні фінанси</a:t>
            </a:r>
            <a:br>
              <a:rPr lang="uk-UA" sz="3600" b="1" dirty="0">
                <a:solidFill>
                  <a:schemeClr val="tx2">
                    <a:lumMod val="60000"/>
                    <a:lumOff val="40000"/>
                  </a:schemeClr>
                </a:solidFill>
                <a:latin typeface="Calibri" panose="020F0502020204030204" pitchFamily="34" charset="0"/>
              </a:rPr>
            </a:br>
            <a:r>
              <a:rPr lang="ru-RU" sz="2700" dirty="0">
                <a:latin typeface="Calibri" panose="020F0502020204030204" pitchFamily="34" charset="0"/>
              </a:rPr>
              <a:t>(7 семестр, викладач – доц. Москалик Л.Р.)</a:t>
            </a:r>
            <a:endParaRPr lang="uk-UA" sz="2700" dirty="0">
              <a:latin typeface="Calibri" panose="020F0502020204030204" pitchFamily="34" charset="0"/>
            </a:endParaRPr>
          </a:p>
        </p:txBody>
      </p:sp>
      <p:sp>
        <p:nvSpPr>
          <p:cNvPr id="3" name="Объект 2"/>
          <p:cNvSpPr>
            <a:spLocks noGrp="1"/>
          </p:cNvSpPr>
          <p:nvPr>
            <p:ph idx="1"/>
          </p:nvPr>
        </p:nvSpPr>
        <p:spPr>
          <a:xfrm>
            <a:off x="830635" y="1628800"/>
            <a:ext cx="7056783" cy="4680520"/>
          </a:xfrm>
        </p:spPr>
        <p:txBody>
          <a:bodyPr>
            <a:normAutofit fontScale="85000" lnSpcReduction="10000"/>
          </a:bodyPr>
          <a:lstStyle/>
          <a:p>
            <a:r>
              <a:rPr lang="uk-UA" sz="1900" dirty="0">
                <a:latin typeface="Calibri" panose="020F0502020204030204" pitchFamily="34" charset="0"/>
              </a:rPr>
              <a:t>Курс присвячений вивченню теоретичних і практичних засад міжнародного інвестиційного менеджменту, набуття навичок з управління інвестиційною та фінансовою діяльністю на міжнародному ринку. </a:t>
            </a:r>
          </a:p>
          <a:p>
            <a:r>
              <a:rPr lang="uk-UA" sz="1900" dirty="0">
                <a:latin typeface="Calibri" panose="020F0502020204030204" pitchFamily="34" charset="0"/>
              </a:rPr>
              <a:t>Спектр </a:t>
            </a:r>
            <a:r>
              <a:rPr lang="uk-UA" sz="1900" b="1" dirty="0">
                <a:latin typeface="Calibri" panose="020F0502020204030204" pitchFamily="34" charset="0"/>
              </a:rPr>
              <a:t>інтересів,</a:t>
            </a:r>
            <a:r>
              <a:rPr lang="uk-UA" sz="1900" dirty="0">
                <a:latin typeface="Calibri" panose="020F0502020204030204" pitchFamily="34" charset="0"/>
              </a:rPr>
              <a:t> які охоплює дана дисципліна вільного вибору стосується:</a:t>
            </a:r>
          </a:p>
          <a:p>
            <a:pPr lvl="0">
              <a:buFont typeface="Wingdings" panose="05000000000000000000" pitchFamily="2" charset="2"/>
              <a:buChar char="ü"/>
            </a:pPr>
            <a:r>
              <a:rPr lang="uk-UA" sz="1900" b="1" dirty="0">
                <a:latin typeface="Calibri" panose="020F0502020204030204" pitchFamily="34" charset="0"/>
              </a:rPr>
              <a:t>особливостей міжнародного інвестиційного середовища</a:t>
            </a:r>
            <a:r>
              <a:rPr lang="uk-UA" sz="1900" dirty="0">
                <a:latin typeface="Calibri" panose="020F0502020204030204" pitchFamily="34" charset="0"/>
              </a:rPr>
              <a:t>, аналізу інвестиційної привабливості на рівні держави, регіону, галузі та підприємства; перспектив поліпшення інвестиційного клімату, державних програм залучення інвестицій;</a:t>
            </a:r>
          </a:p>
          <a:p>
            <a:pPr lvl="0">
              <a:buFont typeface="Wingdings" panose="05000000000000000000" pitchFamily="2" charset="2"/>
              <a:buChar char="ü"/>
            </a:pPr>
            <a:r>
              <a:rPr lang="uk-UA" sz="1900" dirty="0">
                <a:latin typeface="Calibri" panose="020F0502020204030204" pitchFamily="34" charset="0"/>
              </a:rPr>
              <a:t>напрямів </a:t>
            </a:r>
            <a:r>
              <a:rPr lang="uk-UA" sz="1900" b="1" dirty="0">
                <a:latin typeface="Calibri" panose="020F0502020204030204" pitchFamily="34" charset="0"/>
              </a:rPr>
              <a:t>формування інвестиційної стратегії</a:t>
            </a:r>
            <a:r>
              <a:rPr lang="uk-UA" sz="1900" dirty="0">
                <a:latin typeface="Calibri" panose="020F0502020204030204" pitchFamily="34" charset="0"/>
              </a:rPr>
              <a:t> й інвестиційних ресурсів, управління реальними та фінансовими інвестиціями, практичні рекомендації до формування портфеля міжнародних інвестицій з урахуванням впливу валютних курсів, вибору інноваційних пріоритетів міжнародного інвестування;</a:t>
            </a:r>
          </a:p>
          <a:p>
            <a:pPr lvl="0">
              <a:buFont typeface="Wingdings" panose="05000000000000000000" pitchFamily="2" charset="2"/>
              <a:buChar char="ü"/>
            </a:pPr>
            <a:r>
              <a:rPr lang="uk-UA" sz="1900" dirty="0">
                <a:latin typeface="Calibri" panose="020F0502020204030204" pitchFamily="34" charset="0"/>
              </a:rPr>
              <a:t>переваг та </a:t>
            </a:r>
            <a:r>
              <a:rPr lang="uk-UA" sz="1900" dirty="0" err="1">
                <a:latin typeface="Calibri" panose="020F0502020204030204" pitchFamily="34" charset="0"/>
              </a:rPr>
              <a:t>пересторог</a:t>
            </a:r>
            <a:r>
              <a:rPr lang="uk-UA" sz="1900" dirty="0">
                <a:latin typeface="Calibri" panose="020F0502020204030204" pitchFamily="34" charset="0"/>
              </a:rPr>
              <a:t> стосовно міжнародних </a:t>
            </a:r>
            <a:r>
              <a:rPr lang="uk-UA" sz="1900" b="1" dirty="0">
                <a:latin typeface="Calibri" panose="020F0502020204030204" pitchFamily="34" charset="0"/>
              </a:rPr>
              <a:t>офшорних інвестицій</a:t>
            </a:r>
            <a:r>
              <a:rPr lang="uk-UA" sz="1900" dirty="0">
                <a:latin typeface="Calibri" panose="020F0502020204030204" pitchFamily="34" charset="0"/>
              </a:rPr>
              <a:t> та окремі аспекти міжнародного податкового менеджменту;</a:t>
            </a:r>
          </a:p>
          <a:p>
            <a:pPr lvl="0">
              <a:buFont typeface="Wingdings" panose="05000000000000000000" pitchFamily="2" charset="2"/>
              <a:buChar char="ü"/>
            </a:pPr>
            <a:r>
              <a:rPr lang="uk-UA" sz="1900" dirty="0">
                <a:latin typeface="Calibri" panose="020F0502020204030204" pitchFamily="34" charset="0"/>
              </a:rPr>
              <a:t>а також </a:t>
            </a:r>
            <a:r>
              <a:rPr lang="uk-UA" sz="1900" b="1" dirty="0">
                <a:latin typeface="Calibri" panose="020F0502020204030204" pitchFamily="34" charset="0"/>
              </a:rPr>
              <a:t>інвестиційної діяльності ТНК</a:t>
            </a:r>
            <a:r>
              <a:rPr lang="uk-UA" sz="1900" dirty="0">
                <a:latin typeface="Calibri" panose="020F0502020204030204" pitchFamily="34" charset="0"/>
              </a:rPr>
              <a:t> та фінансових механізмів </a:t>
            </a:r>
            <a:r>
              <a:rPr lang="uk-UA" sz="1900" dirty="0" err="1">
                <a:latin typeface="Calibri" panose="020F0502020204030204" pitchFamily="34" charset="0"/>
              </a:rPr>
              <a:t>ії</a:t>
            </a:r>
            <a:r>
              <a:rPr lang="uk-UA" sz="1900" dirty="0">
                <a:latin typeface="Calibri" panose="020F0502020204030204" pitchFamily="34" charset="0"/>
              </a:rPr>
              <a:t> реалізації.</a:t>
            </a:r>
          </a:p>
          <a:p>
            <a:pPr marL="0" indent="0" algn="just">
              <a:buNone/>
            </a:pPr>
            <a:endParaRPr lang="uk-UA" dirty="0">
              <a:solidFill>
                <a:srgbClr val="000000"/>
              </a:solidFill>
              <a:latin typeface="Times New Roman"/>
            </a:endParaRPr>
          </a:p>
        </p:txBody>
      </p:sp>
    </p:spTree>
    <p:extLst>
      <p:ext uri="{BB962C8B-B14F-4D97-AF65-F5344CB8AC3E}">
        <p14:creationId xmlns:p14="http://schemas.microsoft.com/office/powerpoint/2010/main" val="52335608"/>
      </p:ext>
    </p:extLst>
  </p:cSld>
  <p:clrMapOvr>
    <a:masterClrMapping/>
  </p:clrMapOvr>
</p:sld>
</file>

<file path=ppt/theme/theme1.xml><?xml version="1.0" encoding="utf-8"?>
<a:theme xmlns:a="http://schemas.openxmlformats.org/drawingml/2006/main" name="View">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Вид</Template>
  <TotalTime>759</TotalTime>
  <Words>927</Words>
  <Application>Microsoft Office PowerPoint</Application>
  <PresentationFormat>Екран (4:3)</PresentationFormat>
  <Paragraphs>72</Paragraphs>
  <Slides>16</Slides>
  <Notes>2</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16</vt:i4>
      </vt:variant>
    </vt:vector>
  </HeadingPairs>
  <TitlesOfParts>
    <vt:vector size="24" baseType="lpstr">
      <vt:lpstr>Arial</vt:lpstr>
      <vt:lpstr>Bell MT</vt:lpstr>
      <vt:lpstr>Calibri</vt:lpstr>
      <vt:lpstr>Century Schoolbook</vt:lpstr>
      <vt:lpstr>Times New Roman</vt:lpstr>
      <vt:lpstr>Wingdings</vt:lpstr>
      <vt:lpstr>Wingdings 2</vt:lpstr>
      <vt:lpstr>View</vt:lpstr>
      <vt:lpstr>Дисципліни вільного вибору студентів (ДВВС) професійного спрямування для студентів 3-4 курсів</vt:lpstr>
      <vt:lpstr>Презентація PowerPoint</vt:lpstr>
      <vt:lpstr>Інвестиції (5 семестр, викладач – доц. Максимук А.О.)</vt:lpstr>
      <vt:lpstr>Презентація PowerPoint</vt:lpstr>
      <vt:lpstr>Міжнародний фінансовий менеджмент (6 семестр, викладач – доц. Москалик Л.Р.)</vt:lpstr>
      <vt:lpstr>Презентація PowerPoint</vt:lpstr>
      <vt:lpstr>Фондові ринки і цінні папери  (7 семестр, викладач – доц. Ємельянова Л.О.)</vt:lpstr>
      <vt:lpstr>Презентація PowerPoint</vt:lpstr>
      <vt:lpstr>Корпоративні фінанси (7 семестр, викладач – доц. Москалик Л.Р.)</vt:lpstr>
      <vt:lpstr>Презентація PowerPoint</vt:lpstr>
      <vt:lpstr>Валютна політика (8 семестр, викладач – доц. Лапчук Б.Ю.) </vt:lpstr>
      <vt:lpstr>Презентація PowerPoint</vt:lpstr>
      <vt:lpstr>Фінансовий аналіз  (8 семестр, викладач – доц. Гурняк І.Л.) </vt:lpstr>
      <vt:lpstr>Як записатися на кафедру?</vt:lpstr>
      <vt:lpstr>Презентація PowerPoint</vt:lpstr>
      <vt:lpstr>Радо чекаємо вас на кафедрі!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Вибіркові курси 2021</dc:title>
  <dc:creator>agron</dc:creator>
  <cp:lastModifiedBy>Bohdan Lapchuk</cp:lastModifiedBy>
  <cp:revision>60</cp:revision>
  <dcterms:created xsi:type="dcterms:W3CDTF">2021-02-27T15:51:09Z</dcterms:created>
  <dcterms:modified xsi:type="dcterms:W3CDTF">2023-04-13T14:39:25Z</dcterms:modified>
</cp:coreProperties>
</file>