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6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5E5B6C-B6B3-4258-AA7F-0B40C1AFA4B4}" type="datetimeFigureOut">
              <a:rPr lang="uk-UA" smtClean="0"/>
              <a:t>19.05.2021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153B97-D1D8-4EA2-A112-6CBDA95598A1}" type="slidenum">
              <a:rPr lang="uk-UA" smtClean="0"/>
              <a:t>‹№›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734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5B6C-B6B3-4258-AA7F-0B40C1AFA4B4}" type="datetimeFigureOut">
              <a:rPr lang="uk-UA" smtClean="0"/>
              <a:t>19.05.2021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3B97-D1D8-4EA2-A112-6CBDA95598A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3175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5B6C-B6B3-4258-AA7F-0B40C1AFA4B4}" type="datetimeFigureOut">
              <a:rPr lang="uk-UA" smtClean="0"/>
              <a:t>19.05.2021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3B97-D1D8-4EA2-A112-6CBDA95598A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424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5B6C-B6B3-4258-AA7F-0B40C1AFA4B4}" type="datetimeFigureOut">
              <a:rPr lang="uk-UA" smtClean="0"/>
              <a:t>19.05.2021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3B97-D1D8-4EA2-A112-6CBDA95598A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479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5B6C-B6B3-4258-AA7F-0B40C1AFA4B4}" type="datetimeFigureOut">
              <a:rPr lang="uk-UA" smtClean="0"/>
              <a:t>19.05.2021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3B97-D1D8-4EA2-A112-6CBDA95598A1}" type="slidenum">
              <a:rPr lang="uk-UA" smtClean="0"/>
              <a:t>‹№›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75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5B6C-B6B3-4258-AA7F-0B40C1AFA4B4}" type="datetimeFigureOut">
              <a:rPr lang="uk-UA" smtClean="0"/>
              <a:t>19.05.2021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3B97-D1D8-4EA2-A112-6CBDA95598A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4300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5B6C-B6B3-4258-AA7F-0B40C1AFA4B4}" type="datetimeFigureOut">
              <a:rPr lang="uk-UA" smtClean="0"/>
              <a:t>19.05.2021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3B97-D1D8-4EA2-A112-6CBDA95598A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877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5B6C-B6B3-4258-AA7F-0B40C1AFA4B4}" type="datetimeFigureOut">
              <a:rPr lang="uk-UA" smtClean="0"/>
              <a:t>19.05.2021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3B97-D1D8-4EA2-A112-6CBDA95598A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1436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5B6C-B6B3-4258-AA7F-0B40C1AFA4B4}" type="datetimeFigureOut">
              <a:rPr lang="uk-UA" smtClean="0"/>
              <a:t>19.05.2021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3B97-D1D8-4EA2-A112-6CBDA95598A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4773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5B6C-B6B3-4258-AA7F-0B40C1AFA4B4}" type="datetimeFigureOut">
              <a:rPr lang="uk-UA" smtClean="0"/>
              <a:t>19.05.2021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3B97-D1D8-4EA2-A112-6CBDA95598A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9928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5B6C-B6B3-4258-AA7F-0B40C1AFA4B4}" type="datetimeFigureOut">
              <a:rPr lang="uk-UA" smtClean="0"/>
              <a:t>19.05.2021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3B97-D1D8-4EA2-A112-6CBDA95598A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550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45E5B6C-B6B3-4258-AA7F-0B40C1AFA4B4}" type="datetimeFigureOut">
              <a:rPr lang="uk-UA" smtClean="0"/>
              <a:t>19.05.2021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A153B97-D1D8-4EA2-A112-6CBDA95598A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184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national.lnu.edu.ua/european-programmes-and-projects/erasmus/jean-monnet-actions/wurce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bbsr.at.ua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national.lnu.edu.ua/european-programmes-and-projects/tempus/" TargetMode="External"/><Relationship Id="rId2" Type="http://schemas.openxmlformats.org/officeDocument/2006/relationships/hyperlink" Target="http://dimtegu.tsu.g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9980" y="1311623"/>
            <a:ext cx="9966960" cy="2926080"/>
          </a:xfrm>
        </p:spPr>
        <p:txBody>
          <a:bodyPr>
            <a:noAutofit/>
          </a:bodyPr>
          <a:lstStyle/>
          <a:p>
            <a:r>
              <a:rPr lang="uk-UA" sz="6000" dirty="0" smtClean="0"/>
              <a:t>ЗВІТ КАФЕДРИ </a:t>
            </a:r>
            <a:r>
              <a:rPr lang="uk-UA" sz="6000" dirty="0"/>
              <a:t>КРАЇНОЗНАВСТВА І МІЖНАРОДНОГО ТУРИЗМУ</a:t>
            </a:r>
            <a:br>
              <a:rPr lang="uk-UA" sz="6000" dirty="0"/>
            </a:br>
            <a:endParaRPr lang="uk-UA" sz="6000" dirty="0"/>
          </a:p>
        </p:txBody>
      </p:sp>
    </p:spTree>
    <p:extLst>
      <p:ext uri="{BB962C8B-B14F-4D97-AF65-F5344CB8AC3E}">
        <p14:creationId xmlns:p14="http://schemas.microsoft.com/office/powerpoint/2010/main" val="3961197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У </a:t>
            </a:r>
            <a:r>
              <a:rPr lang="uk-UA" sz="2800" dirty="0"/>
              <a:t>2020 році  видана індивідуальна монографія у Польщі,  опубліковано </a:t>
            </a:r>
            <a:r>
              <a:rPr lang="uk-UA" sz="2800"/>
              <a:t>10 </a:t>
            </a:r>
            <a:r>
              <a:rPr lang="uk-UA" sz="2800" smtClean="0"/>
              <a:t>статей, із </a:t>
            </a:r>
            <a:r>
              <a:rPr lang="uk-UA" sz="2800"/>
              <a:t>них </a:t>
            </a:r>
            <a:r>
              <a:rPr lang="uk-UA" sz="2800" smtClean="0"/>
              <a:t>2 </a:t>
            </a:r>
            <a:r>
              <a:rPr lang="uk-UA" sz="2800" dirty="0"/>
              <a:t>у виданнях , з  індексом</a:t>
            </a:r>
            <a:r>
              <a:rPr lang="en-US" sz="2800" dirty="0"/>
              <a:t>  Scopus</a:t>
            </a:r>
            <a:r>
              <a:rPr lang="uk-UA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64475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/>
              <a:t>Кафедра </a:t>
            </a:r>
            <a:r>
              <a:rPr lang="uk-UA" sz="2800" b="1"/>
              <a:t>забезпечує </a:t>
            </a:r>
            <a:r>
              <a:rPr lang="uk-UA" sz="2800" b="1" smtClean="0"/>
              <a:t>47 нормативних дисциплін викладання  </a:t>
            </a:r>
            <a:r>
              <a:rPr lang="uk-UA" sz="2800" b="1" dirty="0"/>
              <a:t>та предметів вільного </a:t>
            </a:r>
            <a:r>
              <a:rPr lang="uk-UA" sz="2800" b="1"/>
              <a:t>вибору </a:t>
            </a:r>
            <a:r>
              <a:rPr lang="uk-UA" sz="2800" b="1" smtClean="0"/>
              <a:t>студента.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4098099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43000" y="1588169"/>
            <a:ext cx="9872871" cy="403860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За </a:t>
            </a:r>
            <a:r>
              <a:rPr lang="uk-UA" sz="2800" dirty="0"/>
              <a:t>період </a:t>
            </a:r>
            <a:r>
              <a:rPr lang="uk-UA" sz="2800"/>
              <a:t>з </a:t>
            </a:r>
            <a:r>
              <a:rPr lang="uk-UA" sz="2800" smtClean="0"/>
              <a:t>2014 </a:t>
            </a:r>
            <a:r>
              <a:rPr lang="uk-UA" sz="2800" dirty="0"/>
              <a:t>року працівники кафедри залучені до  написання та реалізації </a:t>
            </a:r>
            <a:r>
              <a:rPr lang="uk-UA" sz="2800" dirty="0" err="1"/>
              <a:t>проєктів</a:t>
            </a:r>
            <a:r>
              <a:rPr lang="uk-UA" sz="2800" dirty="0"/>
              <a:t> </a:t>
            </a:r>
          </a:p>
          <a:p>
            <a:r>
              <a:rPr lang="uk-UA" sz="2800" dirty="0"/>
              <a:t>Проект  </a:t>
            </a:r>
            <a:r>
              <a:rPr lang="uk-UA" sz="2800" dirty="0" err="1"/>
              <a:t>Еразмус</a:t>
            </a:r>
            <a:r>
              <a:rPr lang="uk-UA" sz="2800" dirty="0"/>
              <a:t> + Центр досконалості Жана Моне "Західноукраїнський науково-дослідний центр європейських студій" 599469-EPP-1-2018-1-UA-EPPJMO-SoE (2018-2021/22) </a:t>
            </a:r>
            <a:r>
              <a:rPr lang="uk-UA" sz="2800" u="sng" dirty="0">
                <a:hlinkClick r:id="rId2"/>
              </a:rPr>
              <a:t>https://international.lnu.edu.ua/european-programmes-and-projects/erasmus/jean-monnet-actions/wurces/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774735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43000" y="878295"/>
            <a:ext cx="9872871" cy="4038600"/>
          </a:xfrm>
        </p:spPr>
        <p:txBody>
          <a:bodyPr>
            <a:noAutofit/>
          </a:bodyPr>
          <a:lstStyle/>
          <a:p>
            <a:r>
              <a:rPr lang="uk-UA" sz="2800" dirty="0"/>
              <a:t>Проект </a:t>
            </a:r>
            <a:r>
              <a:rPr lang="uk-UA" sz="2800" dirty="0" err="1"/>
              <a:t>Еразмус</a:t>
            </a:r>
            <a:r>
              <a:rPr lang="uk-UA" sz="2800" dirty="0"/>
              <a:t> + KA2 «Розбудова потенціалу для вищої освіти» 586281-EPP-1-2017-1-EE-EPPKA2-CBHE-JP-Переосмислення </a:t>
            </a:r>
            <a:r>
              <a:rPr lang="uk-UA" sz="2800"/>
              <a:t>регіональних </a:t>
            </a:r>
            <a:r>
              <a:rPr lang="uk-UA" sz="2800" smtClean="0"/>
              <a:t>досліджень: </a:t>
            </a:r>
            <a:r>
              <a:rPr lang="uk-UA" sz="2800" dirty="0"/>
              <a:t>Балто-Чорноморський зв’язок (Координатор - Університет Тарту (Тарту, Естонія) (2017-2021)</a:t>
            </a:r>
          </a:p>
          <a:p>
            <a:r>
              <a:rPr lang="uk-UA" sz="2800" dirty="0">
                <a:hlinkClick r:id="rId2"/>
              </a:rPr>
              <a:t>586281-EPP-1-2017-1-EE-EPPKA2-CBHE-JP-Rethinking </a:t>
            </a:r>
            <a:r>
              <a:rPr lang="uk-UA" sz="2800" dirty="0" err="1">
                <a:hlinkClick r:id="rId2"/>
              </a:rPr>
              <a:t>Regional</a:t>
            </a:r>
            <a:r>
              <a:rPr lang="uk-UA" sz="2800" dirty="0">
                <a:hlinkClick r:id="rId2"/>
              </a:rPr>
              <a:t> </a:t>
            </a:r>
            <a:r>
              <a:rPr lang="uk-UA" sz="2800" dirty="0" err="1">
                <a:hlinkClick r:id="rId2"/>
              </a:rPr>
              <a:t>Studies</a:t>
            </a:r>
            <a:r>
              <a:rPr lang="uk-UA" sz="2800" dirty="0">
                <a:hlinkClick r:id="rId2"/>
              </a:rPr>
              <a:t>: </a:t>
            </a:r>
            <a:r>
              <a:rPr lang="uk-UA" sz="2800" dirty="0" err="1">
                <a:hlinkClick r:id="rId2"/>
              </a:rPr>
              <a:t>The</a:t>
            </a:r>
            <a:r>
              <a:rPr lang="uk-UA" sz="2800" dirty="0">
                <a:hlinkClick r:id="rId2"/>
              </a:rPr>
              <a:t> </a:t>
            </a:r>
            <a:r>
              <a:rPr lang="uk-UA" sz="2800" dirty="0" err="1">
                <a:hlinkClick r:id="rId2"/>
              </a:rPr>
              <a:t>Baltic-Black</a:t>
            </a:r>
            <a:r>
              <a:rPr lang="uk-UA" sz="2800" dirty="0">
                <a:hlinkClick r:id="rId2"/>
              </a:rPr>
              <a:t> </a:t>
            </a:r>
            <a:r>
              <a:rPr lang="uk-UA" sz="2800" dirty="0" err="1">
                <a:hlinkClick r:id="rId2"/>
              </a:rPr>
              <a:t>Sea</a:t>
            </a:r>
            <a:r>
              <a:rPr lang="uk-UA" sz="2800" dirty="0">
                <a:hlinkClick r:id="rId2"/>
              </a:rPr>
              <a:t> </a:t>
            </a:r>
            <a:r>
              <a:rPr lang="uk-UA" sz="2800" dirty="0" err="1">
                <a:hlinkClick r:id="rId2"/>
              </a:rPr>
              <a:t>Connection</a:t>
            </a:r>
            <a:r>
              <a:rPr lang="uk-UA" sz="2800" dirty="0"/>
              <a:t>. </a:t>
            </a:r>
            <a:r>
              <a:rPr lang="uk-UA" sz="2800" u="sng" dirty="0">
                <a:hlinkClick r:id="rId2"/>
              </a:rPr>
              <a:t>https://bbsr.at.ua</a:t>
            </a:r>
            <a:r>
              <a:rPr lang="uk-UA" sz="2800" dirty="0"/>
              <a:t> Тривалість проекту / </a:t>
            </a:r>
            <a:r>
              <a:rPr lang="uk-UA" sz="2800" dirty="0" err="1"/>
              <a:t>Duration</a:t>
            </a:r>
            <a:r>
              <a:rPr lang="uk-UA" sz="2800" dirty="0"/>
              <a:t> - 15.10.2017-14.10.2021. </a:t>
            </a:r>
            <a:r>
              <a:rPr lang="uk-UA" sz="2800" dirty="0" err="1"/>
              <a:t>Coordinator</a:t>
            </a:r>
            <a:r>
              <a:rPr lang="uk-UA" sz="2800" dirty="0"/>
              <a:t> - </a:t>
            </a:r>
            <a:r>
              <a:rPr lang="uk-UA" sz="2800" dirty="0" err="1"/>
              <a:t>University</a:t>
            </a:r>
            <a:r>
              <a:rPr lang="uk-UA" sz="2800" dirty="0"/>
              <a:t> </a:t>
            </a:r>
            <a:r>
              <a:rPr lang="uk-UA" sz="2800" dirty="0" err="1"/>
              <a:t>of</a:t>
            </a:r>
            <a:r>
              <a:rPr lang="uk-UA" sz="2800" dirty="0"/>
              <a:t> </a:t>
            </a:r>
            <a:r>
              <a:rPr lang="uk-UA" sz="2800" dirty="0" err="1"/>
              <a:t>Tartu</a:t>
            </a:r>
            <a:r>
              <a:rPr lang="uk-UA" sz="2800" dirty="0"/>
              <a:t>, </a:t>
            </a:r>
            <a:r>
              <a:rPr lang="uk-UA" sz="2800" dirty="0" err="1"/>
              <a:t>Estonia</a:t>
            </a:r>
            <a:r>
              <a:rPr lang="uk-UA" sz="2800" dirty="0"/>
              <a:t>. IFNUL </a:t>
            </a:r>
            <a:r>
              <a:rPr lang="uk-UA" sz="2800" dirty="0" err="1"/>
              <a:t>Responsible</a:t>
            </a:r>
            <a:r>
              <a:rPr lang="uk-UA" sz="2800" dirty="0"/>
              <a:t> </a:t>
            </a:r>
            <a:r>
              <a:rPr lang="uk-UA" sz="2800" dirty="0" err="1"/>
              <a:t>Person</a:t>
            </a:r>
            <a:r>
              <a:rPr lang="uk-UA" sz="2800" dirty="0"/>
              <a:t> - </a:t>
            </a:r>
            <a:r>
              <a:rPr lang="uk-UA" sz="2800" dirty="0" err="1"/>
              <a:t>Professor</a:t>
            </a:r>
            <a:r>
              <a:rPr lang="uk-UA" sz="2800" dirty="0"/>
              <a:t> </a:t>
            </a:r>
            <a:r>
              <a:rPr lang="uk-UA" sz="2800" dirty="0" err="1"/>
              <a:t>Markiyan</a:t>
            </a:r>
            <a:r>
              <a:rPr lang="uk-UA" sz="2800" dirty="0"/>
              <a:t> </a:t>
            </a:r>
            <a:r>
              <a:rPr lang="uk-UA" sz="2800" dirty="0" err="1"/>
              <a:t>Malskyy</a:t>
            </a:r>
            <a:r>
              <a:rPr lang="uk-UA" sz="2800" dirty="0"/>
              <a:t> https://international.lnu.edu.ua/european-programmes-and-projects/erasmus/key-action-2/ongoing-projects/</a:t>
            </a:r>
          </a:p>
        </p:txBody>
      </p:sp>
    </p:spTree>
    <p:extLst>
      <p:ext uri="{BB962C8B-B14F-4D97-AF65-F5344CB8AC3E}">
        <p14:creationId xmlns:p14="http://schemas.microsoft.com/office/powerpoint/2010/main" val="2862716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43000" y="1744576"/>
            <a:ext cx="9872871" cy="4038600"/>
          </a:xfrm>
        </p:spPr>
        <p:txBody>
          <a:bodyPr>
            <a:normAutofit/>
          </a:bodyPr>
          <a:lstStyle/>
          <a:p>
            <a:r>
              <a:rPr lang="uk-UA" sz="2800" dirty="0"/>
              <a:t>2012-2016 -  Проект </a:t>
            </a:r>
            <a:r>
              <a:rPr lang="uk-UA" sz="2800" dirty="0" err="1"/>
              <a:t>Темпус</a:t>
            </a:r>
            <a:r>
              <a:rPr lang="uk-UA" sz="2800" dirty="0"/>
              <a:t> «Розробка та впровадження багатомовних освітніх програм для викладачів Університетів Грузії </a:t>
            </a:r>
            <a:r>
              <a:rPr lang="uk-UA" sz="2800"/>
              <a:t>та </a:t>
            </a:r>
            <a:r>
              <a:rPr lang="uk-UA" sz="2800" smtClean="0"/>
              <a:t>України vili </a:t>
            </a:r>
            <a:r>
              <a:rPr lang="uk-UA" sz="2800" dirty="0" err="1"/>
              <a:t>Tbilisi</a:t>
            </a:r>
            <a:r>
              <a:rPr lang="uk-UA" sz="2800" dirty="0"/>
              <a:t> </a:t>
            </a:r>
            <a:r>
              <a:rPr lang="uk-UA" sz="2800" dirty="0" err="1"/>
              <a:t>State</a:t>
            </a:r>
            <a:r>
              <a:rPr lang="uk-UA" sz="2800" dirty="0"/>
              <a:t> </a:t>
            </a:r>
            <a:r>
              <a:rPr lang="uk-UA" sz="2800" dirty="0" err="1"/>
              <a:t>University</a:t>
            </a:r>
            <a:r>
              <a:rPr lang="uk-UA" sz="2800" dirty="0"/>
              <a:t>, </a:t>
            </a:r>
            <a:r>
              <a:rPr lang="uk-UA" sz="2800" dirty="0" err="1"/>
              <a:t>Georgia</a:t>
            </a:r>
            <a:r>
              <a:rPr lang="uk-UA" sz="2800" dirty="0"/>
              <a:t> </a:t>
            </a:r>
            <a:r>
              <a:rPr lang="uk-UA" sz="2800" u="sng" dirty="0">
                <a:hlinkClick r:id="rId2"/>
              </a:rPr>
              <a:t>http://dimtegu.tsu.ge</a:t>
            </a:r>
            <a:r>
              <a:rPr lang="uk-UA" sz="2800" dirty="0"/>
              <a:t> </a:t>
            </a:r>
            <a:r>
              <a:rPr lang="uk-UA" sz="2800" u="sng" dirty="0">
                <a:hlinkClick r:id="rId3"/>
              </a:rPr>
              <a:t>https://international.lnu.edu.ua/european-programmes-and-projects/tempus/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626532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На </a:t>
            </a:r>
            <a:r>
              <a:rPr lang="uk-UA" sz="2800" dirty="0"/>
              <a:t>кафедрі успішно працює </a:t>
            </a:r>
            <a:r>
              <a:rPr lang="uk-UA" sz="2800" dirty="0" smtClean="0"/>
              <a:t>аспірантура. </a:t>
            </a:r>
            <a:r>
              <a:rPr lang="uk-UA" sz="2800" dirty="0"/>
              <a:t>Протягом свого існування на кафедрі захищено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r>
              <a:rPr lang="uk-UA" sz="2800" dirty="0" smtClean="0"/>
              <a:t> кандидатські </a:t>
            </a:r>
            <a:r>
              <a:rPr lang="uk-UA" sz="2800" dirty="0"/>
              <a:t>дисертації, за звітний період  відбулося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uk-UA" sz="2800" dirty="0"/>
              <a:t> захистів . Асистент кафедри </a:t>
            </a:r>
            <a:r>
              <a:rPr lang="uk-UA" sz="2800" smtClean="0"/>
              <a:t>Ольга </a:t>
            </a:r>
            <a:r>
              <a:rPr lang="uk-UA" sz="2800" dirty="0" err="1"/>
              <a:t>Ш</a:t>
            </a:r>
            <a:r>
              <a:rPr lang="uk-UA" sz="2800" smtClean="0"/>
              <a:t>аран </a:t>
            </a:r>
            <a:r>
              <a:rPr lang="uk-UA" sz="2800" dirty="0"/>
              <a:t>– 6 травня захистила  дисертацію на звання доктора </a:t>
            </a:r>
            <a:r>
              <a:rPr lang="uk-UA" sz="2800"/>
              <a:t>філософії </a:t>
            </a:r>
            <a:r>
              <a:rPr lang="uk-UA" sz="2800" smtClean="0"/>
              <a:t>з галузі знань 05 «Соціальні та поведінкові науки» за спеціальністю 052 «Політологія».</a:t>
            </a:r>
            <a:endParaRPr lang="uk-UA" sz="2800" dirty="0"/>
          </a:p>
          <a:p>
            <a:pPr marL="45720" indent="0">
              <a:buNone/>
            </a:pPr>
            <a:r>
              <a:rPr lang="uk-UA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84074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521118"/>
            <a:ext cx="9875520" cy="135636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КАДРОВИЙ </a:t>
            </a:r>
            <a:r>
              <a:rPr lang="uk-UA" dirty="0"/>
              <a:t>СКЛАД: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43000" y="1113516"/>
            <a:ext cx="9872871" cy="4038600"/>
          </a:xfrm>
        </p:spPr>
        <p:txBody>
          <a:bodyPr>
            <a:noAutofit/>
          </a:bodyPr>
          <a:lstStyle/>
          <a:p>
            <a:endParaRPr lang="uk-UA" sz="2800" dirty="0" smtClean="0"/>
          </a:p>
          <a:p>
            <a:endParaRPr lang="uk-UA" sz="2800" dirty="0"/>
          </a:p>
          <a:p>
            <a:endParaRPr lang="uk-UA" sz="2800" dirty="0" smtClean="0"/>
          </a:p>
          <a:p>
            <a:r>
              <a:rPr lang="uk-UA" sz="2800" dirty="0"/>
              <a:t> </a:t>
            </a:r>
            <a:r>
              <a:rPr lang="uk-UA" sz="2800" dirty="0" smtClean="0"/>
              <a:t>Завідувачка </a:t>
            </a:r>
            <a:r>
              <a:rPr lang="uk-UA" sz="2800" dirty="0"/>
              <a:t>кафедри  професор </a:t>
            </a:r>
            <a:r>
              <a:rPr lang="uk-UA" sz="2800"/>
              <a:t>Антонюк </a:t>
            </a:r>
            <a:r>
              <a:rPr lang="uk-UA" sz="2800" smtClean="0"/>
              <a:t>Наталія </a:t>
            </a:r>
            <a:r>
              <a:rPr lang="uk-UA" sz="2800" dirty="0"/>
              <a:t>Володимирівна </a:t>
            </a:r>
          </a:p>
          <a:p>
            <a:endParaRPr lang="uk-UA" sz="2800" dirty="0" smtClean="0"/>
          </a:p>
          <a:p>
            <a:r>
              <a:rPr lang="uk-UA" sz="2800" dirty="0" smtClean="0"/>
              <a:t>Професор   </a:t>
            </a:r>
            <a:r>
              <a:rPr lang="uk-UA" sz="2800" dirty="0"/>
              <a:t>Юрій Степанович </a:t>
            </a:r>
            <a:r>
              <a:rPr lang="uk-UA" sz="2800" dirty="0" err="1"/>
              <a:t>Занько</a:t>
            </a:r>
            <a:r>
              <a:rPr lang="uk-UA" sz="2800" dirty="0"/>
              <a:t>, </a:t>
            </a:r>
            <a:endParaRPr lang="uk-UA" sz="2800" dirty="0" smtClean="0"/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448250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43000" y="921784"/>
            <a:ext cx="9872871" cy="4038600"/>
          </a:xfrm>
        </p:spPr>
        <p:txBody>
          <a:bodyPr>
            <a:noAutofit/>
          </a:bodyPr>
          <a:lstStyle/>
          <a:p>
            <a:r>
              <a:rPr lang="uk-UA" sz="2800" dirty="0"/>
              <a:t> доценти :</a:t>
            </a:r>
          </a:p>
          <a:p>
            <a:r>
              <a:rPr lang="uk-UA" sz="2800" dirty="0"/>
              <a:t>Ігор Зіновійович Зінько, </a:t>
            </a:r>
          </a:p>
          <a:p>
            <a:r>
              <a:rPr lang="uk-UA" sz="2800" dirty="0"/>
              <a:t>Оксана Анатоліївна </a:t>
            </a:r>
            <a:r>
              <a:rPr lang="uk-UA" sz="2800" dirty="0" err="1"/>
              <a:t>Краєвська</a:t>
            </a:r>
            <a:r>
              <a:rPr lang="uk-UA" sz="2800" dirty="0"/>
              <a:t>  ,</a:t>
            </a:r>
          </a:p>
          <a:p>
            <a:r>
              <a:rPr lang="uk-UA" sz="2800" dirty="0"/>
              <a:t>Наталя Андріївна Романюк, </a:t>
            </a:r>
          </a:p>
          <a:p>
            <a:r>
              <a:rPr lang="uk-UA" sz="2800" dirty="0"/>
              <a:t>Наталія Іванівна </a:t>
            </a:r>
            <a:r>
              <a:rPr lang="uk-UA" sz="2800" dirty="0" err="1"/>
              <a:t>Папіш</a:t>
            </a:r>
            <a:r>
              <a:rPr lang="uk-UA" sz="2800" dirty="0"/>
              <a:t>,   </a:t>
            </a:r>
          </a:p>
          <a:p>
            <a:r>
              <a:rPr lang="uk-UA" sz="2800" dirty="0"/>
              <a:t>Олександра Василівна </a:t>
            </a:r>
            <a:r>
              <a:rPr lang="uk-UA" sz="2800" dirty="0" err="1"/>
              <a:t>Федунь</a:t>
            </a:r>
            <a:r>
              <a:rPr lang="uk-UA" sz="2800" dirty="0"/>
              <a:t>, </a:t>
            </a:r>
          </a:p>
          <a:p>
            <a:r>
              <a:rPr lang="uk-UA" sz="2800" dirty="0"/>
              <a:t>Оксана Романівна Онищук (погодинник</a:t>
            </a:r>
            <a:r>
              <a:rPr lang="uk-UA" sz="2800" dirty="0" smtClean="0"/>
              <a:t>)</a:t>
            </a:r>
          </a:p>
          <a:p>
            <a:r>
              <a:rPr lang="uk-UA" sz="2800" dirty="0" smtClean="0"/>
              <a:t> </a:t>
            </a:r>
            <a:r>
              <a:rPr lang="uk-UA" sz="2800" dirty="0"/>
              <a:t>асистент Ольга Василівна </a:t>
            </a:r>
            <a:r>
              <a:rPr lang="uk-UA" sz="2800" dirty="0" err="1"/>
              <a:t>Шаран</a:t>
            </a:r>
            <a:r>
              <a:rPr lang="uk-UA" sz="2800" dirty="0"/>
              <a:t> </a:t>
            </a:r>
            <a:r>
              <a:rPr lang="uk-UA" sz="2800"/>
              <a:t>(</a:t>
            </a:r>
            <a:r>
              <a:rPr lang="uk-UA" sz="2800" smtClean="0"/>
              <a:t>0,25 </a:t>
            </a:r>
            <a:r>
              <a:rPr lang="uk-UA" sz="2800" dirty="0"/>
              <a:t>ставки), </a:t>
            </a:r>
          </a:p>
          <a:p>
            <a:r>
              <a:rPr lang="uk-UA" sz="2800" dirty="0"/>
              <a:t> </a:t>
            </a:r>
            <a:r>
              <a:rPr lang="uk-UA" sz="2800" dirty="0" err="1"/>
              <a:t>ст.лаборант</a:t>
            </a:r>
            <a:r>
              <a:rPr lang="uk-UA" sz="2800" dirty="0"/>
              <a:t> </a:t>
            </a:r>
            <a:r>
              <a:rPr lang="uk-UA" sz="2800"/>
              <a:t>Галина </a:t>
            </a:r>
            <a:r>
              <a:rPr lang="uk-UA" sz="2800" smtClean="0"/>
              <a:t>Михайлівна </a:t>
            </a:r>
            <a:r>
              <a:rPr lang="uk-UA" sz="2800" dirty="0" err="1"/>
              <a:t>Бригілевич</a:t>
            </a:r>
            <a:r>
              <a:rPr lang="uk-UA" sz="2800" dirty="0"/>
              <a:t> </a:t>
            </a:r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09044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За </a:t>
            </a:r>
            <a:r>
              <a:rPr lang="uk-UA" sz="2800" dirty="0"/>
              <a:t>звітний період кафедра виконувала  три  науково-дослідних теми в межах </a:t>
            </a:r>
            <a:r>
              <a:rPr lang="uk-UA" sz="2800" dirty="0" smtClean="0"/>
              <a:t>виконання </a:t>
            </a:r>
            <a:r>
              <a:rPr lang="uk-UA" sz="2800" dirty="0"/>
              <a:t>робочого </a:t>
            </a:r>
            <a:r>
              <a:rPr lang="uk-UA" sz="2800" dirty="0" smtClean="0"/>
              <a:t>часу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694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/>
              <a:t>«</a:t>
            </a:r>
            <a:r>
              <a:rPr lang="uk-UA" sz="2800" b="1" dirty="0"/>
              <a:t>Політика регіонального розвитку України у контексті європейських інтеграційних процесів» № </a:t>
            </a:r>
            <a:r>
              <a:rPr lang="uk-UA" sz="2800" b="1" dirty="0" err="1"/>
              <a:t>др</a:t>
            </a:r>
            <a:r>
              <a:rPr lang="uk-UA" sz="2800" b="1" dirty="0"/>
              <a:t>. 0113</a:t>
            </a:r>
            <a:r>
              <a:rPr lang="en-US" sz="2800" b="1" dirty="0"/>
              <a:t>U</a:t>
            </a:r>
            <a:r>
              <a:rPr lang="uk-UA" sz="2800" b="1" dirty="0"/>
              <a:t>004176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338615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/>
              <a:t>В межах її виконання протягом  2013-2016 р. опубліковано:</a:t>
            </a:r>
          </a:p>
          <a:p>
            <a:r>
              <a:rPr lang="uk-UA" sz="2800" smtClean="0"/>
              <a:t>4 </a:t>
            </a:r>
            <a:r>
              <a:rPr lang="uk-UA" sz="2800" dirty="0"/>
              <a:t>розділи  до двох  англомовних колективних монографій</a:t>
            </a:r>
            <a:r>
              <a:rPr lang="ru-RU" sz="2800" dirty="0"/>
              <a:t>, </a:t>
            </a:r>
            <a:r>
              <a:rPr lang="ru-RU" sz="2800" dirty="0" err="1"/>
              <a:t>виданих</a:t>
            </a:r>
            <a:r>
              <a:rPr lang="ru-RU" sz="2800" dirty="0"/>
              <a:t> у </a:t>
            </a:r>
            <a:r>
              <a:rPr lang="ru-RU" sz="2800" dirty="0" err="1"/>
              <a:t>Польщі</a:t>
            </a:r>
            <a:r>
              <a:rPr lang="ru-RU" sz="2800" dirty="0"/>
              <a:t>,</a:t>
            </a:r>
            <a:endParaRPr lang="uk-UA" sz="2800" dirty="0"/>
          </a:p>
          <a:p>
            <a:r>
              <a:rPr lang="ru-RU" sz="2800" smtClean="0"/>
              <a:t>три</a:t>
            </a:r>
            <a:r>
              <a:rPr lang="uk-UA" sz="2800" smtClean="0"/>
              <a:t> </a:t>
            </a:r>
            <a:r>
              <a:rPr lang="uk-UA" sz="2800"/>
              <a:t>індивідуальних  </a:t>
            </a:r>
            <a:r>
              <a:rPr lang="uk-UA" sz="2800" smtClean="0"/>
              <a:t>монографії,</a:t>
            </a:r>
            <a:endParaRPr lang="uk-UA" sz="2800" dirty="0"/>
          </a:p>
          <a:p>
            <a:r>
              <a:rPr lang="uk-UA" sz="2800" dirty="0" smtClean="0"/>
              <a:t>три      </a:t>
            </a:r>
            <a:r>
              <a:rPr lang="uk-UA" sz="2800" dirty="0"/>
              <a:t>індивідуальних посібника, а також шість розділів до  трьох </a:t>
            </a:r>
            <a:r>
              <a:rPr lang="uk-UA" sz="2800" i="1" dirty="0"/>
              <a:t>колективних</a:t>
            </a:r>
            <a:r>
              <a:rPr lang="uk-UA" sz="2800" dirty="0"/>
              <a:t>  посібників</a:t>
            </a:r>
            <a:r>
              <a:rPr lang="uk-UA" sz="2800"/>
              <a:t>, </a:t>
            </a:r>
            <a:r>
              <a:rPr lang="uk-UA" sz="2800" smtClean="0"/>
              <a:t>21 </a:t>
            </a:r>
            <a:r>
              <a:rPr lang="uk-UA" sz="2800" dirty="0"/>
              <a:t>статей,   21 тез  доповідей на міжнародних та вітчизняних конференцій.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54923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b="1" smtClean="0"/>
              <a:t>НАУКОВО - ДОСЛІДНА </a:t>
            </a:r>
            <a:r>
              <a:rPr lang="uk-UA" sz="2800" b="1" dirty="0"/>
              <a:t>ТЕМА «Особливості регіонального розвитку у контексті сучасних геополітичних трансформацій». № держреєстрації: № 0117U001402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532444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43000" y="1636292"/>
            <a:ext cx="9872871" cy="403860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Протягом її </a:t>
            </a:r>
            <a:r>
              <a:rPr lang="uk-UA" sz="2800" dirty="0"/>
              <a:t>виконання  в межах робочого часу  </a:t>
            </a:r>
            <a:r>
              <a:rPr lang="uk-UA" sz="2800"/>
              <a:t>2017-2019  </a:t>
            </a:r>
            <a:r>
              <a:rPr lang="uk-UA" sz="2800" smtClean="0"/>
              <a:t>рр.  </a:t>
            </a:r>
            <a:r>
              <a:rPr lang="uk-UA" sz="2800" dirty="0"/>
              <a:t>було </a:t>
            </a:r>
            <a:r>
              <a:rPr lang="uk-UA" sz="2800"/>
              <a:t>видано </a:t>
            </a:r>
            <a:r>
              <a:rPr lang="uk-UA" sz="2800" b="1" smtClean="0"/>
              <a:t>6 монографій</a:t>
            </a:r>
            <a:r>
              <a:rPr lang="uk-UA" sz="2800" smtClean="0"/>
              <a:t>, </a:t>
            </a:r>
            <a:r>
              <a:rPr lang="uk-UA" sz="2800" dirty="0"/>
              <a:t>одна із них у Німеччині, чотири розділи  до </a:t>
            </a:r>
            <a:r>
              <a:rPr lang="uk-UA" sz="2800"/>
              <a:t>колективної </a:t>
            </a:r>
            <a:r>
              <a:rPr lang="uk-UA" sz="2800" smtClean="0"/>
              <a:t>монографії, розділ </a:t>
            </a:r>
            <a:r>
              <a:rPr lang="uk-UA" sz="2800" dirty="0"/>
              <a:t>до </a:t>
            </a:r>
            <a:r>
              <a:rPr lang="uk-UA" sz="2800"/>
              <a:t>англомовної </a:t>
            </a:r>
            <a:r>
              <a:rPr lang="uk-UA" sz="2800" smtClean="0"/>
              <a:t>монографії, </a:t>
            </a:r>
            <a:r>
              <a:rPr lang="uk-UA" sz="2800" dirty="0"/>
              <a:t>виданої у закордонному видавництві </a:t>
            </a:r>
            <a:r>
              <a:rPr lang="en-US" sz="2800" dirty="0"/>
              <a:t> Springer</a:t>
            </a:r>
            <a:r>
              <a:rPr lang="en-US" sz="2800"/>
              <a:t>, </a:t>
            </a:r>
            <a:r>
              <a:rPr lang="en-US" sz="2800" smtClean="0"/>
              <a:t>Scopus</a:t>
            </a:r>
            <a:r>
              <a:rPr lang="uk-UA" sz="2800" smtClean="0"/>
              <a:t>, </a:t>
            </a:r>
            <a:r>
              <a:rPr lang="uk-UA" sz="2800" b="1" smtClean="0"/>
              <a:t>73  статті </a:t>
            </a:r>
            <a:r>
              <a:rPr lang="uk-UA" sz="2800" dirty="0"/>
              <a:t>у закордонних та фахових виданнях</a:t>
            </a:r>
            <a:r>
              <a:rPr lang="en-US" sz="2800" dirty="0"/>
              <a:t> 8 </a:t>
            </a:r>
            <a:r>
              <a:rPr lang="uk-UA" sz="2800" dirty="0"/>
              <a:t>із них із </a:t>
            </a:r>
            <a:r>
              <a:rPr lang="uk-UA" sz="2800"/>
              <a:t>індексом </a:t>
            </a:r>
            <a:r>
              <a:rPr lang="en-US" sz="2800" smtClean="0"/>
              <a:t>Scopus</a:t>
            </a:r>
            <a:r>
              <a:rPr lang="uk-UA" sz="2800" smtClean="0"/>
              <a:t>, </a:t>
            </a:r>
            <a:r>
              <a:rPr lang="uk-UA" sz="2800" b="1" smtClean="0"/>
              <a:t>34 тези </a:t>
            </a:r>
            <a:r>
              <a:rPr lang="uk-UA" sz="2800" dirty="0"/>
              <a:t>доповідей на міжнародних та вітчизняних </a:t>
            </a:r>
            <a:r>
              <a:rPr lang="uk-UA" sz="2800" smtClean="0"/>
              <a:t>конференціях. </a:t>
            </a:r>
            <a:r>
              <a:rPr lang="uk-UA" sz="2800" b="1" smtClean="0"/>
              <a:t>Захищено 3 дисертації</a:t>
            </a:r>
            <a:r>
              <a:rPr lang="uk-UA" sz="2800" smtClean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563091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/>
              <a:t>НАУКОВО-ДОСЛІДНА </a:t>
            </a:r>
            <a:r>
              <a:rPr lang="uk-UA" sz="2800" b="1" dirty="0"/>
              <a:t>ТЕМА «Регіони у сучасних міжнародних відносинах» (номер державної реєстрації 0120U102567 2020-2023 рр. </a:t>
            </a:r>
            <a:endParaRPr lang="uk-UA" sz="2800" dirty="0"/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867075783"/>
      </p:ext>
    </p:extLst>
  </p:cSld>
  <p:clrMapOvr>
    <a:masterClrMapping/>
  </p:clrMapOvr>
</p:sld>
</file>

<file path=ppt/theme/theme1.xml><?xml version="1.0" encoding="utf-8"?>
<a:theme xmlns:a="http://schemas.openxmlformats.org/drawingml/2006/main" name="Основа">
  <a:themeElements>
    <a:clrScheme name="Зелени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Основа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нов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Основний</Template>
  <TotalTime>138</TotalTime>
  <Words>453</Words>
  <Application>Microsoft Office PowerPoint</Application>
  <PresentationFormat>Широкий екран</PresentationFormat>
  <Paragraphs>35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8" baseType="lpstr">
      <vt:lpstr>Arial</vt:lpstr>
      <vt:lpstr>Corbel</vt:lpstr>
      <vt:lpstr>Основа</vt:lpstr>
      <vt:lpstr>ЗВІТ КАФЕДРИ КРАЇНОЗНАВСТВА І МІЖНАРОДНОГО ТУРИЗМУ </vt:lpstr>
      <vt:lpstr>  КАДРОВИЙ СКЛАД: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КРАЇНОЗНАВСТВА І МІЖНАРОДНОГО ТУРИЗМУ</dc:title>
  <dc:creator>Admin</dc:creator>
  <cp:lastModifiedBy>Кафедра</cp:lastModifiedBy>
  <cp:revision>35</cp:revision>
  <dcterms:created xsi:type="dcterms:W3CDTF">2021-04-21T16:26:22Z</dcterms:created>
  <dcterms:modified xsi:type="dcterms:W3CDTF">2021-05-19T11:14:38Z</dcterms:modified>
</cp:coreProperties>
</file>