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8E343A-1584-4EF1-8413-D0B68435C3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BFC204-9858-40F1-815C-59491D4B61C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Методи практичного виміру реакції на зміну ціни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uk-UA" b="1" dirty="0" smtClean="0"/>
              <a:t>Метод </a:t>
            </a:r>
            <a:r>
              <a:rPr lang="uk-UA" b="1" dirty="0"/>
              <a:t>регресійного </a:t>
            </a:r>
            <a:r>
              <a:rPr lang="uk-UA" b="1" dirty="0" smtClean="0"/>
              <a:t>аналізу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b="1" dirty="0"/>
              <a:t>Експериментальний підхід</a:t>
            </a:r>
            <a:r>
              <a:rPr lang="uk-UA" b="1" dirty="0" smtClean="0"/>
              <a:t>.</a:t>
            </a:r>
            <a:endParaRPr lang="en-US" b="1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b="1" dirty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/>
          </a:p>
          <a:p>
            <a:pPr marL="0"/>
            <a:r>
              <a:rPr lang="uk-UA" dirty="0" smtClean="0"/>
              <a:t>доц. Українець Л.А. 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89" y="4794428"/>
            <a:ext cx="2138735" cy="20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9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Цінова </a:t>
                </a:r>
                <a:r>
                  <a:rPr lang="uk-UA" dirty="0"/>
                  <a:t>еластичність </a:t>
                </a:r>
                <a:r>
                  <a:rPr lang="uk-UA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/>
                        </a:rPr>
                        <m:t>Е=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i="1">
                              <a:latin typeface="Cambria Math"/>
                            </a:rPr>
                            <m:t>%∆ Обсяг продажу</m:t>
                          </m:r>
                        </m:num>
                        <m:den>
                          <m:r>
                            <a:rPr lang="uk-UA" i="1">
                              <a:latin typeface="Cambria Math"/>
                            </a:rPr>
                            <m:t>% ∆ Р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r>
                  <a:rPr lang="uk-UA" dirty="0"/>
                  <a:t>Коефіцієнт ціни у регресії – це зміна у обсягах продажу при зміні ціни на 1 гривню </a:t>
                </a:r>
                <a:endParaRPr lang="uk-UA" dirty="0" smtClean="0"/>
              </a:p>
              <a:p>
                <a:pPr marL="0" indent="0">
                  <a:buNone/>
                </a:pPr>
                <a:endParaRPr lang="uk-UA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/>
                        </a:rPr>
                        <m:t>Коефіцієнт ціни=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i="1">
                              <a:latin typeface="Cambria Math"/>
                            </a:rPr>
                            <m:t>∆ Обсяг продажу</m:t>
                          </m:r>
                        </m:num>
                        <m:den>
                          <m:r>
                            <a:rPr lang="uk-UA" i="1">
                              <a:latin typeface="Cambria Math"/>
                            </a:rPr>
                            <m:t>∆Р на одну гривню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852" t="-1421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12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Обрахування цінової еластичності за допомогою коефіцієнта ціни у регресії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 smtClean="0">
                          <a:latin typeface="Cambria Math"/>
                        </a:rPr>
                        <m:t>Е=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i="1">
                              <a:latin typeface="Cambria Math"/>
                            </a:rPr>
                            <m:t>∆ Обсяг продажу×</m:t>
                          </m:r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  <m:r>
                            <a:rPr lang="uk-UA" i="1">
                              <a:latin typeface="Cambria Math"/>
                            </a:rPr>
                            <m:t>×100</m:t>
                          </m:r>
                        </m:num>
                        <m:den>
                          <m:r>
                            <a:rPr lang="uk-UA" i="1">
                              <a:latin typeface="Cambria Math"/>
                            </a:rPr>
                            <m:t>∆Р на одну гривню×</m:t>
                          </m:r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  <m:r>
                            <a:rPr lang="uk-UA" i="1">
                              <a:latin typeface="Cambria Math"/>
                            </a:rPr>
                            <m:t>×100</m:t>
                          </m:r>
                        </m:den>
                      </m:f>
                      <m:r>
                        <a:rPr lang="uk-UA" b="0" i="1" smtClean="0">
                          <a:latin typeface="Cambria Math"/>
                        </a:rPr>
                        <m:t>=</m:t>
                      </m:r>
                      <m:r>
                        <a:rPr lang="uk-UA" i="1">
                          <a:latin typeface="Cambria Math"/>
                        </a:rPr>
                        <m:t>=Коефіцієнт ціни у регресії ×(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60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Обрахування еластичності за результатами регресії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m:rPr>
                          <m:nor/>
                        </m:rPr>
                        <a:rPr lang="ru-RU"/>
                        <m:t>57,343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uk-UA"/>
                            <m:t>5,86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uk-UA"/>
                            <m:t>559,75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=−0,60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9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Контрольований експеримент з двома групами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uk-UA" dirty="0" smtClean="0"/>
              <a:t>Сформувати дві рівноцінні групи споживачів</a:t>
            </a:r>
          </a:p>
          <a:p>
            <a:r>
              <a:rPr lang="uk-UA" dirty="0" smtClean="0"/>
              <a:t>Змінити ціну в тестовій групі</a:t>
            </a:r>
          </a:p>
          <a:p>
            <a:r>
              <a:rPr lang="uk-UA" dirty="0" smtClean="0"/>
              <a:t>Виміряти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55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Приклад контрольованого експерименту для оцінки реакції ринку на зміни ціни</a:t>
            </a:r>
            <a:endParaRPr lang="ru-RU" sz="3600" dirty="0"/>
          </a:p>
        </p:txBody>
      </p:sp>
      <p:pic>
        <p:nvPicPr>
          <p:cNvPr id="3111" name="Picture 3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42" y="2276873"/>
            <a:ext cx="7346490" cy="231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Прямая соединительная линия 53"/>
          <p:cNvCxnSpPr/>
          <p:nvPr/>
        </p:nvCxnSpPr>
        <p:spPr>
          <a:xfrm flipH="1">
            <a:off x="1187624" y="4509120"/>
            <a:ext cx="23762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716016" y="4437112"/>
            <a:ext cx="10081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667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Експеримент </a:t>
            </a:r>
            <a:r>
              <a:rPr lang="uk-UA" b="1" dirty="0"/>
              <a:t>визначення </a:t>
            </a:r>
            <a:r>
              <a:rPr lang="uk-UA" b="1" dirty="0" smtClean="0"/>
              <a:t>продажу </a:t>
            </a:r>
            <a:r>
              <a:rPr lang="uk-UA" dirty="0" smtClean="0"/>
              <a:t>- контрольований </a:t>
            </a:r>
            <a:r>
              <a:rPr lang="uk-UA" dirty="0"/>
              <a:t>експеримент, у якому обсяги продажу є залежною змінною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740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04664"/>
                <a:ext cx="8640960" cy="57214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 smtClean="0"/>
                  <a:t>Розрахунок відсоткової зміни ціни</a:t>
                </a:r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1800" i="1">
                          <a:latin typeface="Cambria Math"/>
                        </a:rPr>
                        <m:t>%∆Р= </m:t>
                      </m:r>
                      <m:f>
                        <m:fPr>
                          <m:ctrlPr>
                            <a:rPr lang="ru-RU" sz="1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1800" i="1">
                                  <a:latin typeface="Cambria Math"/>
                                </a:rPr>
                                <m:t>Ціна тестової групи</m:t>
                              </m:r>
                            </m:e>
                            <m:sub>
                              <m:r>
                                <a:rPr lang="uk-UA" sz="18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  <m:r>
                            <a:rPr lang="uk-UA" sz="1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18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18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18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18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den>
                      </m:f>
                      <m:r>
                        <a:rPr lang="uk-UA" sz="1800" i="1">
                          <a:latin typeface="Cambria Math"/>
                        </a:rPr>
                        <m:t>×100= −20%</m:t>
                      </m:r>
                    </m:oMath>
                  </m:oMathPara>
                </a14:m>
                <a:endParaRPr lang="ru-RU" sz="18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04664"/>
                <a:ext cx="8640960" cy="5721499"/>
              </a:xfrm>
              <a:blipFill rotWithShape="1">
                <a:blip r:embed="rId2"/>
                <a:stretch>
                  <a:fillRect l="-1763" t="-1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962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04664"/>
                <a:ext cx="8712968" cy="57214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uk-UA" sz="5800" dirty="0" smtClean="0"/>
                  <a:t>Розрахунок відсоткової зміни ціни</a:t>
                </a:r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300" i="1">
                          <a:latin typeface="Cambria Math"/>
                        </a:rPr>
                        <m:t>%∆Р= </m:t>
                      </m:r>
                      <m:f>
                        <m:fPr>
                          <m:ctrlPr>
                            <a:rPr lang="ru-RU" sz="33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тестової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  <m:r>
                            <a:rPr lang="uk-UA" sz="33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den>
                      </m:f>
                      <m:r>
                        <a:rPr lang="uk-UA" sz="3300" i="1">
                          <a:latin typeface="Cambria Math"/>
                        </a:rPr>
                        <m:t>×100= −20%</m:t>
                      </m:r>
                    </m:oMath>
                  </m:oMathPara>
                </a14:m>
                <a:endParaRPr lang="uk-UA" sz="3300" dirty="0" smtClean="0"/>
              </a:p>
              <a:p>
                <a:pPr marL="0" indent="0">
                  <a:buNone/>
                </a:pPr>
                <a:endParaRPr lang="uk-UA" sz="1800" dirty="0" smtClean="0"/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endParaRPr lang="uk-UA" sz="5800" dirty="0" smtClean="0"/>
              </a:p>
              <a:p>
                <a:pPr marL="0" indent="0">
                  <a:buNone/>
                </a:pPr>
                <a:r>
                  <a:rPr lang="uk-UA" sz="5800" dirty="0" smtClean="0"/>
                  <a:t>Розрахунок відсоткової зміни обсягів продажу</a:t>
                </a:r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/>
                        </a:rPr>
                        <m:t>%∆Обсяг продажу==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тестової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  <m:r>
                            <a:rPr lang="uk-UA" i="1"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контрольної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контрольної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den>
                      </m:f>
                      <m:r>
                        <a:rPr lang="uk-UA" i="1">
                          <a:latin typeface="Cambria Math"/>
                        </a:rPr>
                        <m:t>×100= 30</m:t>
                      </m:r>
                      <m:r>
                        <a:rPr lang="uk-UA" b="0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04664"/>
                <a:ext cx="8712968" cy="5721499"/>
              </a:xfrm>
              <a:blipFill rotWithShape="1">
                <a:blip r:embed="rId2"/>
                <a:stretch>
                  <a:fillRect l="-1748" t="-2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44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04664"/>
                <a:ext cx="8712968" cy="57214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uk-UA" sz="5800" dirty="0" smtClean="0"/>
                  <a:t>Розрахунок відсоткової зміни ціни</a:t>
                </a:r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300" i="1">
                          <a:latin typeface="Cambria Math"/>
                        </a:rPr>
                        <m:t>%∆Р= </m:t>
                      </m:r>
                      <m:f>
                        <m:fPr>
                          <m:ctrlPr>
                            <a:rPr lang="ru-RU" sz="33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тестової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  <m:r>
                            <a:rPr lang="uk-UA" sz="33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3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300" i="1">
                                  <a:latin typeface="Cambria Math"/>
                                </a:rPr>
                                <m:t>Ціна контрольної групи</m:t>
                              </m:r>
                            </m:e>
                            <m:sub>
                              <m:r>
                                <a:rPr lang="uk-UA" sz="3300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den>
                      </m:f>
                      <m:r>
                        <a:rPr lang="uk-UA" sz="3300" i="1">
                          <a:latin typeface="Cambria Math"/>
                        </a:rPr>
                        <m:t>×100= −20%</m:t>
                      </m:r>
                    </m:oMath>
                  </m:oMathPara>
                </a14:m>
                <a:endParaRPr lang="uk-UA" sz="3300" dirty="0" smtClean="0"/>
              </a:p>
              <a:p>
                <a:pPr marL="0" indent="0">
                  <a:buNone/>
                </a:pPr>
                <a:endParaRPr lang="uk-UA" sz="1800" dirty="0" smtClean="0"/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endParaRPr lang="uk-UA" sz="5800" dirty="0" smtClean="0"/>
              </a:p>
              <a:p>
                <a:pPr marL="0" indent="0">
                  <a:buNone/>
                </a:pPr>
                <a:r>
                  <a:rPr lang="uk-UA" sz="5800" dirty="0" smtClean="0"/>
                  <a:t>Розрахунок відсоткової зміни обсягів продажу</a:t>
                </a:r>
              </a:p>
              <a:p>
                <a:pPr marL="0" indent="0">
                  <a:buNone/>
                </a:pPr>
                <a:endParaRPr lang="uk-U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/>
                        </a:rPr>
                        <m:t>%∆Обсяг продажу==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тестової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  <m:r>
                            <a:rPr lang="uk-UA" i="1"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контрольної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i="1">
                                  <a:latin typeface="Cambria Math"/>
                                </a:rPr>
                                <m:t>Обсяг продажу контрольної групи</m:t>
                              </m:r>
                            </m:e>
                            <m:sub>
                              <m:r>
                                <a:rPr lang="uk-UA" i="1">
                                  <a:latin typeface="Cambria Math"/>
                                </a:rPr>
                                <m:t>час 2</m:t>
                              </m:r>
                            </m:sub>
                          </m:sSub>
                        </m:den>
                      </m:f>
                      <m:r>
                        <a:rPr lang="uk-UA" i="1">
                          <a:latin typeface="Cambria Math"/>
                        </a:rPr>
                        <m:t>×100= 30</m:t>
                      </m:r>
                      <m:r>
                        <a:rPr lang="uk-UA" b="0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r>
                  <a:rPr lang="uk-UA" sz="5800" dirty="0" smtClean="0"/>
                  <a:t>Розрахунок еластичності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latin typeface="Cambria Math"/>
                        </a:rPr>
                        <m:t>𝐸</m:t>
                      </m:r>
                      <m:r>
                        <a:rPr lang="en-US" sz="33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3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US" sz="3300" b="0" i="1" smtClean="0">
                              <a:latin typeface="Cambria Math"/>
                            </a:rPr>
                            <m:t>−20</m:t>
                          </m:r>
                        </m:den>
                      </m:f>
                      <m:r>
                        <a:rPr lang="en-US" sz="3300" b="0" i="1" smtClean="0">
                          <a:latin typeface="Cambria Math"/>
                        </a:rPr>
                        <m:t>=−1,5</m:t>
                      </m:r>
                    </m:oMath>
                  </m:oMathPara>
                </a14:m>
                <a:endParaRPr lang="ru-RU" sz="33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04664"/>
                <a:ext cx="8712968" cy="5721499"/>
              </a:xfrm>
              <a:blipFill rotWithShape="1">
                <a:blip r:embed="rId2"/>
                <a:stretch>
                  <a:fillRect l="-1748" t="-2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8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Приклад контрольованого експерименту з двома незалежними змінники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617402"/>
              </p:ext>
            </p:extLst>
          </p:nvPr>
        </p:nvGraphicFramePr>
        <p:xfrm>
          <a:off x="683569" y="1628798"/>
          <a:ext cx="7632847" cy="2592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751"/>
                <a:gridCol w="2544548"/>
                <a:gridCol w="2544548"/>
              </a:tblGrid>
              <a:tr h="518458">
                <a:tc row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Рівень ціни</a:t>
                      </a:r>
                      <a:endParaRPr lang="ru-RU" sz="140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Витрати на рекламу</a:t>
                      </a:r>
                      <a:endParaRPr lang="ru-RU" sz="140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Низькі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Високі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базова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1,525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+20%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0,820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1,066</a:t>
                      </a:r>
                      <a:endParaRPr lang="ru-RU" sz="140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+40%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0,708</a:t>
                      </a:r>
                      <a:endParaRPr lang="ru-RU" sz="140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0,710</a:t>
                      </a:r>
                      <a:endParaRPr lang="ru-RU" sz="1400" dirty="0"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472514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Примітка: показник продажів наведений у таблиці – це обсяг продажу в групі розділений на обсяг продажу у контрольній групі (тобто групи де застосовувалась базова ціна + малі видатки на рекламу)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06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Метод регресійного </a:t>
            </a:r>
            <a:r>
              <a:rPr lang="uk-UA" b="1" dirty="0" smtClean="0"/>
              <a:t>аналізу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Регресія </a:t>
            </a:r>
            <a:r>
              <a:rPr lang="uk-UA" dirty="0"/>
              <a:t>динамічних </a:t>
            </a:r>
            <a:r>
              <a:rPr lang="uk-UA" dirty="0" smtClean="0"/>
              <a:t>рядів – допомагає проаналізувати </a:t>
            </a:r>
            <a:r>
              <a:rPr lang="uk-UA" dirty="0"/>
              <a:t>дані за певну кількість минулих періодів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121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Експерименти сурогатного продажу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Експеримент штучного продажу </a:t>
            </a:r>
            <a:r>
              <a:rPr lang="uk-UA" dirty="0" smtClean="0"/>
              <a:t>– передбачає симуляцію купівлі, споживачі приймають рішення у штучно створеному просторі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87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Експерименти сурогатного продажу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Експеримент штучного продажу </a:t>
            </a:r>
            <a:r>
              <a:rPr lang="uk-UA" dirty="0" smtClean="0"/>
              <a:t>– передбачає симуляцію купівлі, споживачі приймають рішення у штучно створеному просторі</a:t>
            </a:r>
          </a:p>
          <a:p>
            <a:r>
              <a:rPr lang="uk-UA" b="1" dirty="0" smtClean="0"/>
              <a:t>Опитування</a:t>
            </a:r>
            <a:r>
              <a:rPr lang="uk-UA" dirty="0" smtClean="0"/>
              <a:t> – споживачі відповідають на запитання щодо свого вибору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859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Вибір способу дослідження реакції ринку на зміну ціни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2613" y="1533202"/>
            <a:ext cx="5544324" cy="462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53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Метод регресійного аналізу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Залежна змінна – обсяги продажу</a:t>
            </a:r>
          </a:p>
          <a:p>
            <a:r>
              <a:rPr lang="uk-UA" dirty="0" smtClean="0"/>
              <a:t>Незалежні змінні – ціна та інші чинники, які впливали на обсяги продажу.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600" b="1" dirty="0"/>
              <a:t>Матриця даних для множинної регресії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50164"/>
              </p:ext>
            </p:extLst>
          </p:nvPr>
        </p:nvGraphicFramePr>
        <p:xfrm>
          <a:off x="1403648" y="980728"/>
          <a:ext cx="6120684" cy="6151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0171"/>
                <a:gridCol w="1530171"/>
                <a:gridCol w="1530171"/>
                <a:gridCol w="1530171"/>
              </a:tblGrid>
              <a:tr h="25714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Ціна (</a:t>
                      </a:r>
                      <a:r>
                        <a:rPr lang="uk-UA" sz="9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 на рекламу (тис. грн.)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 продажів (тис. штук)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5,35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6,43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6,35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6,11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  <a:tr h="13317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 значення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5,86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149,58</a:t>
                      </a:r>
                      <a:endParaRPr lang="ru-RU" sz="9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559,75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2436" marR="324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05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Вимоги до регресійного аналізу щодо реакції ринку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Дані </a:t>
            </a:r>
            <a:r>
              <a:rPr lang="uk-UA" dirty="0"/>
              <a:t>за відносно великий проміжок </a:t>
            </a:r>
            <a:r>
              <a:rPr lang="uk-UA" dirty="0" smtClean="0"/>
              <a:t>часу</a:t>
            </a:r>
          </a:p>
          <a:p>
            <a:r>
              <a:rPr lang="uk-UA" dirty="0"/>
              <a:t>Ціна на протязі </a:t>
            </a:r>
            <a:r>
              <a:rPr lang="uk-UA" dirty="0" smtClean="0"/>
              <a:t>досліджуваних періодів </a:t>
            </a:r>
            <a:r>
              <a:rPr lang="uk-UA" dirty="0"/>
              <a:t>має </a:t>
            </a:r>
            <a:r>
              <a:rPr lang="uk-UA" dirty="0" smtClean="0"/>
              <a:t>коливатись</a:t>
            </a:r>
          </a:p>
          <a:p>
            <a:r>
              <a:rPr lang="uk-UA" dirty="0"/>
              <a:t>Ціна має бути незалежною від інших змінних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9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Джерела </a:t>
            </a:r>
            <a:r>
              <a:rPr lang="uk-UA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Внутрішні </a:t>
            </a:r>
            <a:r>
              <a:rPr lang="uk-UA" dirty="0"/>
              <a:t>звіти </a:t>
            </a:r>
            <a:r>
              <a:rPr lang="uk-UA" dirty="0" smtClean="0"/>
              <a:t>компанії</a:t>
            </a:r>
          </a:p>
          <a:p>
            <a:r>
              <a:rPr lang="uk-UA" dirty="0" smtClean="0"/>
              <a:t>Аналітичні </a:t>
            </a:r>
            <a:r>
              <a:rPr lang="uk-UA" dirty="0"/>
              <a:t>статті чи дослідження </a:t>
            </a:r>
            <a:endParaRPr lang="uk-UA" dirty="0" smtClean="0"/>
          </a:p>
          <a:p>
            <a:r>
              <a:rPr lang="uk-UA" dirty="0" smtClean="0"/>
              <a:t>Консалтингові фірми</a:t>
            </a:r>
          </a:p>
          <a:p>
            <a:r>
              <a:rPr lang="uk-UA" dirty="0" smtClean="0"/>
              <a:t>Офіційні статистичні дані (державних служб статистики, міжнародних організацій тощо)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92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Рівняння регресії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Обсяг продажів  = а +</a:t>
            </a:r>
            <a:r>
              <a:rPr lang="en-US" dirty="0"/>
              <a:t>b</a:t>
            </a:r>
            <a:r>
              <a:rPr lang="uk-UA" baseline="-25000" dirty="0"/>
              <a:t>1</a:t>
            </a:r>
            <a:r>
              <a:rPr lang="uk-UA" dirty="0"/>
              <a:t>Місяць+ </a:t>
            </a:r>
            <a:r>
              <a:rPr lang="en-US" dirty="0"/>
              <a:t>b</a:t>
            </a:r>
            <a:r>
              <a:rPr lang="uk-UA" baseline="-25000" dirty="0"/>
              <a:t>2</a:t>
            </a:r>
            <a:r>
              <a:rPr lang="uk-UA" dirty="0"/>
              <a:t>Ціна + </a:t>
            </a:r>
            <a:r>
              <a:rPr lang="en-US" dirty="0"/>
              <a:t>b</a:t>
            </a:r>
            <a:r>
              <a:rPr lang="uk-UA" baseline="-25000" dirty="0"/>
              <a:t>3</a:t>
            </a:r>
            <a:r>
              <a:rPr lang="uk-UA" dirty="0"/>
              <a:t>Витрати на рекламу.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13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</a:t>
            </a:r>
            <a:r>
              <a:rPr lang="ru-RU" b="1" dirty="0" err="1"/>
              <a:t>езультати</a:t>
            </a:r>
            <a:r>
              <a:rPr lang="ru-RU" b="1" dirty="0"/>
              <a:t> </a:t>
            </a:r>
            <a:r>
              <a:rPr lang="ru-RU" b="1" dirty="0" err="1"/>
              <a:t>регресійного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uk-UA" b="1" dirty="0"/>
              <a:t> для матриці даних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44282"/>
              </p:ext>
            </p:extLst>
          </p:nvPr>
        </p:nvGraphicFramePr>
        <p:xfrm>
          <a:off x="755576" y="1556792"/>
          <a:ext cx="2675255" cy="177399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98930"/>
                <a:gridCol w="1076325"/>
              </a:tblGrid>
              <a:tr h="301815"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Regression Statistics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Multiple R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</a:t>
                      </a:r>
                      <a:r>
                        <a:rPr lang="uk-UA" sz="1400" dirty="0">
                          <a:effectLst/>
                        </a:rPr>
                        <a:t>793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 Square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</a:t>
                      </a:r>
                      <a:r>
                        <a:rPr lang="uk-UA" sz="1400" dirty="0">
                          <a:effectLst/>
                        </a:rPr>
                        <a:t>629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Adjusted R Square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</a:t>
                      </a:r>
                      <a:r>
                        <a:rPr lang="uk-UA" sz="1400">
                          <a:effectLst/>
                        </a:rPr>
                        <a:t>594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Standard Error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uk-UA" sz="14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uk-UA" sz="1400">
                          <a:effectLst/>
                        </a:rPr>
                        <a:t>198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36,000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30701"/>
              </p:ext>
            </p:extLst>
          </p:nvPr>
        </p:nvGraphicFramePr>
        <p:xfrm>
          <a:off x="755576" y="3124517"/>
          <a:ext cx="6254115" cy="147218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689100"/>
                <a:gridCol w="899795"/>
                <a:gridCol w="1076325"/>
                <a:gridCol w="810260"/>
                <a:gridCol w="540385"/>
                <a:gridCol w="12382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ANOVA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SS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MS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Significance F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Regression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31705,987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10568,662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18,050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Residual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32,000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18736,763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585,524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35,000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50442,750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079089"/>
              </p:ext>
            </p:extLst>
          </p:nvPr>
        </p:nvGraphicFramePr>
        <p:xfrm>
          <a:off x="755576" y="4365104"/>
          <a:ext cx="8229599" cy="147218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296144"/>
                <a:gridCol w="1055170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Coefficients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Standard Error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t-Stat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P-value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Lower 95%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Upper 95%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Intercept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740,509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51,287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</a:t>
                      </a:r>
                      <a:r>
                        <a:rPr lang="uk-UA" sz="1400">
                          <a:effectLst/>
                        </a:rPr>
                        <a:t>438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636,040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844,977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Місяць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0,649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1,637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0,422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0,676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-2,482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3,779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Ціна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-57,343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9,041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-6,342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0,000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-75,759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-38,926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Витр. на рекл.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1,011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0,309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3,273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0,003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0,382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1,639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64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Цінова </a:t>
                </a:r>
                <a:r>
                  <a:rPr lang="uk-UA" dirty="0"/>
                  <a:t>еластичність </a:t>
                </a:r>
                <a:r>
                  <a:rPr lang="uk-UA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i="1">
                          <a:latin typeface="Cambria Math"/>
                        </a:rPr>
                        <m:t>Е=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i="1">
                              <a:latin typeface="Cambria Math"/>
                            </a:rPr>
                            <m:t>%∆ Обсяг продажу</m:t>
                          </m:r>
                        </m:num>
                        <m:den>
                          <m:r>
                            <a:rPr lang="uk-UA" i="1">
                              <a:latin typeface="Cambria Math"/>
                            </a:rPr>
                            <m:t>% ∆ Р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852" t="-14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768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891</Words>
  <Application>Microsoft Office PowerPoint</Application>
  <PresentationFormat>Экран (4:3)</PresentationFormat>
  <Paragraphs>314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Методи практичного виміру реакції на зміну ціни </vt:lpstr>
      <vt:lpstr>Метод регресійного аналізу</vt:lpstr>
      <vt:lpstr>Метод регресійного аналізу</vt:lpstr>
      <vt:lpstr>Матриця даних для множинної регресії</vt:lpstr>
      <vt:lpstr>Вимоги до регресійного аналізу щодо реакції ринку</vt:lpstr>
      <vt:lpstr>Джерела даних</vt:lpstr>
      <vt:lpstr>Рівняння регресії </vt:lpstr>
      <vt:lpstr>Результати регресійного аналізу для матриці даних</vt:lpstr>
      <vt:lpstr>Презентация PowerPoint</vt:lpstr>
      <vt:lpstr>Презентация PowerPoint</vt:lpstr>
      <vt:lpstr>Обрахування цінової еластичності за допомогою коефіцієнта ціни у регресії</vt:lpstr>
      <vt:lpstr>Обрахування еластичності за результатами регресії</vt:lpstr>
      <vt:lpstr>Контрольований експеримент з двома групами</vt:lpstr>
      <vt:lpstr>Приклад контрольованого експерименту для оцінки реакції ринку на зміни ціни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Приклад контрольованого експерименту з двома незалежними змінники</vt:lpstr>
      <vt:lpstr>Експерименти сурогатного продажу</vt:lpstr>
      <vt:lpstr>Експерименти сурогатного продажу</vt:lpstr>
      <vt:lpstr>Вибір способу дослідження реакції ринку на зміну ціни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практичного виміру реакції на зміну ціни</dc:title>
  <dc:creator>Lily</dc:creator>
  <cp:lastModifiedBy>Lily</cp:lastModifiedBy>
  <cp:revision>8</cp:revision>
  <dcterms:created xsi:type="dcterms:W3CDTF">2015-12-09T07:37:52Z</dcterms:created>
  <dcterms:modified xsi:type="dcterms:W3CDTF">2016-10-24T17:54:11Z</dcterms:modified>
</cp:coreProperties>
</file>