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93" r:id="rId27"/>
    <p:sldId id="294" r:id="rId28"/>
    <p:sldId id="281" r:id="rId29"/>
    <p:sldId id="282" r:id="rId30"/>
    <p:sldId id="283" r:id="rId31"/>
    <p:sldId id="284" r:id="rId32"/>
    <p:sldId id="285" r:id="rId33"/>
    <p:sldId id="286" r:id="rId34"/>
    <p:sldId id="290" r:id="rId35"/>
    <p:sldId id="291" r:id="rId36"/>
    <p:sldId id="292" r:id="rId37"/>
    <p:sldId id="287" r:id="rId38"/>
    <p:sldId id="288" r:id="rId39"/>
    <p:sldId id="28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Лист1!$A$2:$A$11</c:f>
              <c:strCache>
                <c:ptCount val="10"/>
                <c:pt idx="0">
                  <c:v>VK</c:v>
                </c:pt>
                <c:pt idx="1">
                  <c:v>Reddit</c:v>
                </c:pt>
                <c:pt idx="2">
                  <c:v>Instagram</c:v>
                </c:pt>
                <c:pt idx="3">
                  <c:v>Tumblr</c:v>
                </c:pt>
                <c:pt idx="4">
                  <c:v>Google Plus+</c:v>
                </c:pt>
                <c:pt idx="5">
                  <c:v>Pinterest</c:v>
                </c:pt>
                <c:pt idx="6">
                  <c:v>LinkedIn</c:v>
                </c:pt>
                <c:pt idx="7">
                  <c:v>Twitter</c:v>
                </c:pt>
                <c:pt idx="8">
                  <c:v>YouTube</c:v>
                </c:pt>
                <c:pt idx="9">
                  <c:v>Facebook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80</c:v>
                </c:pt>
                <c:pt idx="1">
                  <c:v>85</c:v>
                </c:pt>
                <c:pt idx="2">
                  <c:v>100</c:v>
                </c:pt>
                <c:pt idx="3">
                  <c:v>110</c:v>
                </c:pt>
                <c:pt idx="4">
                  <c:v>120</c:v>
                </c:pt>
                <c:pt idx="5">
                  <c:v>250</c:v>
                </c:pt>
                <c:pt idx="6">
                  <c:v>255</c:v>
                </c:pt>
                <c:pt idx="7">
                  <c:v>310</c:v>
                </c:pt>
                <c:pt idx="8">
                  <c:v>1000</c:v>
                </c:pt>
                <c:pt idx="9">
                  <c:v>1100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2086784"/>
        <c:axId val="85803008"/>
      </c:barChart>
      <c:catAx>
        <c:axId val="92086784"/>
        <c:scaling>
          <c:orientation val="minMax"/>
        </c:scaling>
        <c:delete val="0"/>
        <c:axPos val="l"/>
        <c:majorTickMark val="out"/>
        <c:minorTickMark val="none"/>
        <c:tickLblPos val="nextTo"/>
        <c:crossAx val="85803008"/>
        <c:crosses val="autoZero"/>
        <c:auto val="1"/>
        <c:lblAlgn val="ctr"/>
        <c:lblOffset val="100"/>
        <c:noMultiLvlLbl val="0"/>
      </c:catAx>
      <c:valAx>
        <c:axId val="8580300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Унікальних відвідувачів у місяць (млн)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086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FA70-62BD-4507-B45B-5C616AD1C6F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847-4451-44AA-9117-C166503393B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FA70-62BD-4507-B45B-5C616AD1C6F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847-4451-44AA-9117-C16650339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FA70-62BD-4507-B45B-5C616AD1C6F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847-4451-44AA-9117-C16650339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FA70-62BD-4507-B45B-5C616AD1C6F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847-4451-44AA-9117-C16650339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FA70-62BD-4507-B45B-5C616AD1C6F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847-4451-44AA-9117-C166503393B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FA70-62BD-4507-B45B-5C616AD1C6F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847-4451-44AA-9117-C16650339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FA70-62BD-4507-B45B-5C616AD1C6F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847-4451-44AA-9117-C166503393B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FA70-62BD-4507-B45B-5C616AD1C6F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847-4451-44AA-9117-C16650339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FA70-62BD-4507-B45B-5C616AD1C6F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847-4451-44AA-9117-C16650339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FA70-62BD-4507-B45B-5C616AD1C6F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847-4451-44AA-9117-C166503393B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FA70-62BD-4507-B45B-5C616AD1C6F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6847-4451-44AA-9117-C16650339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696FA70-62BD-4507-B45B-5C616AD1C6F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51A6847-4451-44AA-9117-C166503393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371600"/>
            <a:ext cx="5114528" cy="1927225"/>
          </a:xfrm>
        </p:spPr>
        <p:txBody>
          <a:bodyPr/>
          <a:lstStyle/>
          <a:p>
            <a:r>
              <a:rPr lang="uk-UA" b="1" dirty="0" err="1" smtClean="0"/>
              <a:t>Інтернет-спільноти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414592" cy="2660104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uk-UA" dirty="0"/>
              <a:t>Соціальні мережі та спільноти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 err="1"/>
              <a:t>Онлайн</a:t>
            </a:r>
            <a:r>
              <a:rPr lang="uk-UA" dirty="0"/>
              <a:t> аукціони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 err="1" smtClean="0"/>
              <a:t>Інтернет-портали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 smtClean="0"/>
          </a:p>
          <a:p>
            <a:pPr lvl="0" algn="r"/>
            <a:r>
              <a:rPr lang="uk-UA" dirty="0" smtClean="0"/>
              <a:t>доц. Українець Л.А.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776"/>
            <a:ext cx="1641877" cy="15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7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Національні соціальні мережі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txBody>
          <a:bodyPr/>
          <a:lstStyle/>
          <a:p>
            <a:r>
              <a:rPr lang="en-US" dirty="0" err="1" smtClean="0"/>
              <a:t>Mixi</a:t>
            </a:r>
            <a:r>
              <a:rPr lang="uk-UA" dirty="0" smtClean="0"/>
              <a:t> (Японія)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r>
              <a:rPr lang="uk-UA" dirty="0" smtClean="0"/>
              <a:t>					</a:t>
            </a:r>
            <a:r>
              <a:rPr lang="uk-UA" dirty="0"/>
              <a:t>XING </a:t>
            </a:r>
            <a:r>
              <a:rPr lang="uk-UA" dirty="0" smtClean="0"/>
              <a:t>(ЄС)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7" y="1844824"/>
            <a:ext cx="4966287" cy="2069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09120"/>
            <a:ext cx="446449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08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Національні соціальні мережі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Росія</a:t>
            </a:r>
          </a:p>
          <a:p>
            <a:pPr marL="0" indent="0">
              <a:buNone/>
            </a:pPr>
            <a:r>
              <a:rPr lang="uk-UA" dirty="0" err="1" smtClean="0"/>
              <a:t>Вконтакте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3" y="2852936"/>
            <a:ext cx="4314924" cy="21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35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Національні соціальні мережі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Росія</a:t>
            </a:r>
          </a:p>
          <a:p>
            <a:pPr marL="0" indent="0">
              <a:buNone/>
            </a:pPr>
            <a:r>
              <a:rPr lang="uk-UA" dirty="0" err="1" smtClean="0"/>
              <a:t>Вконтакте</a:t>
            </a:r>
            <a:r>
              <a:rPr lang="uk-UA" dirty="0" smtClean="0"/>
              <a:t>					Однокласники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4314924" cy="2157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68" y="2940168"/>
            <a:ext cx="4284476" cy="214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7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Що таке соціальна мережа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/>
              <a:t>Робочі визначення:</a:t>
            </a:r>
          </a:p>
          <a:p>
            <a:r>
              <a:rPr lang="uk-UA" dirty="0" smtClean="0"/>
              <a:t>Група людей</a:t>
            </a:r>
          </a:p>
          <a:p>
            <a:r>
              <a:rPr lang="uk-UA" dirty="0" smtClean="0"/>
              <a:t>Спільна соціальна взаємодія</a:t>
            </a:r>
          </a:p>
          <a:p>
            <a:r>
              <a:rPr lang="uk-UA" dirty="0" smtClean="0"/>
              <a:t>Зв'язки </a:t>
            </a:r>
            <a:r>
              <a:rPr lang="uk-UA" dirty="0"/>
              <a:t>між членами </a:t>
            </a:r>
            <a:endParaRPr lang="uk-UA" dirty="0" smtClean="0"/>
          </a:p>
          <a:p>
            <a:r>
              <a:rPr lang="uk-UA" dirty="0" smtClean="0"/>
              <a:t>Участь протягом певного періоду часу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223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Топ-10 соціальних мереж у </a:t>
            </a:r>
            <a:r>
              <a:rPr lang="uk-UA" dirty="0" smtClean="0"/>
              <a:t>світі (2016)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9745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Соціальні мережі України </a:t>
            </a:r>
            <a:r>
              <a:rPr lang="uk-UA" dirty="0" smtClean="0"/>
              <a:t>(2016)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7" y="1600200"/>
            <a:ext cx="754928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26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Зростання соціальних мереж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Топ 10 соціальних мереж охоплюють 90% користувачів</a:t>
            </a:r>
          </a:p>
          <a:p>
            <a:endParaRPr lang="uk-UA" dirty="0" smtClean="0"/>
          </a:p>
          <a:p>
            <a:r>
              <a:rPr lang="uk-UA" dirty="0" smtClean="0"/>
              <a:t>Нові </a:t>
            </a:r>
            <a:r>
              <a:rPr lang="uk-UA" dirty="0" err="1" smtClean="0"/>
              <a:t>соцмережі</a:t>
            </a:r>
            <a:r>
              <a:rPr lang="uk-UA" dirty="0" smtClean="0"/>
              <a:t> (після 2008 року) спрямовані на обмін повідомленнями (</a:t>
            </a:r>
            <a:r>
              <a:rPr lang="uk-UA" dirty="0" err="1" smtClean="0"/>
              <a:t>Snapchat</a:t>
            </a:r>
            <a:r>
              <a:rPr lang="uk-UA" dirty="0" smtClean="0"/>
              <a:t>, </a:t>
            </a:r>
            <a:r>
              <a:rPr lang="uk-UA" dirty="0" err="1" smtClean="0"/>
              <a:t>WhatsApp</a:t>
            </a:r>
            <a:r>
              <a:rPr lang="uk-UA" dirty="0" smtClean="0"/>
              <a:t>)</a:t>
            </a:r>
          </a:p>
          <a:p>
            <a:endParaRPr lang="uk-UA" dirty="0" smtClean="0"/>
          </a:p>
          <a:p>
            <a:r>
              <a:rPr lang="en-US" dirty="0" smtClean="0"/>
              <a:t>Facebook</a:t>
            </a:r>
            <a:r>
              <a:rPr lang="uk-UA" dirty="0" smtClean="0"/>
              <a:t> на 1 місці у світі за кількістю відвідувачів і часом у мережі</a:t>
            </a:r>
          </a:p>
          <a:p>
            <a:endParaRPr lang="uk-UA" dirty="0" smtClean="0"/>
          </a:p>
          <a:p>
            <a:r>
              <a:rPr lang="uk-UA" dirty="0" smtClean="0"/>
              <a:t>Соціальні </a:t>
            </a:r>
            <a:r>
              <a:rPr lang="uk-UA" dirty="0"/>
              <a:t>мережі отримали близько € 23 млрд доходів від реклами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864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мереж в </a:t>
            </a:r>
            <a:r>
              <a:rPr lang="ru-RU" dirty="0" err="1"/>
              <a:t>бізнес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Більшість соціальних </a:t>
            </a:r>
            <a:r>
              <a:rPr lang="uk-UA" dirty="0"/>
              <a:t>мереж </a:t>
            </a:r>
            <a:r>
              <a:rPr lang="uk-UA" dirty="0" smtClean="0"/>
              <a:t>отримують дохід від реклами</a:t>
            </a:r>
          </a:p>
          <a:p>
            <a:endParaRPr lang="uk-UA" dirty="0" smtClean="0"/>
          </a:p>
          <a:p>
            <a:r>
              <a:rPr lang="uk-UA" dirty="0" smtClean="0"/>
              <a:t>Бізнес-використання </a:t>
            </a:r>
            <a:r>
              <a:rPr lang="uk-UA" dirty="0" err="1" smtClean="0"/>
              <a:t>соцмереж</a:t>
            </a:r>
            <a:r>
              <a:rPr lang="uk-UA" dirty="0" smtClean="0"/>
              <a:t>:</a:t>
            </a:r>
          </a:p>
          <a:p>
            <a:pPr marL="1778000" indent="-342900">
              <a:buFont typeface="Wingdings" pitchFamily="2" charset="2"/>
              <a:buChar char="v"/>
            </a:pPr>
            <a:r>
              <a:rPr lang="uk-UA" dirty="0" smtClean="0"/>
              <a:t>Маркетинг і реклама</a:t>
            </a:r>
          </a:p>
          <a:p>
            <a:pPr marL="1778000" indent="-342900">
              <a:buFont typeface="Wingdings" pitchFamily="2" charset="2"/>
              <a:buChar char="v"/>
            </a:pPr>
            <a:r>
              <a:rPr lang="uk-UA" dirty="0" smtClean="0"/>
              <a:t>Охоплення юної аудиторії</a:t>
            </a:r>
          </a:p>
          <a:p>
            <a:pPr marL="1778000" indent="-342900">
              <a:buFont typeface="Wingdings" pitchFamily="2" charset="2"/>
              <a:buChar char="v"/>
            </a:pPr>
            <a:r>
              <a:rPr lang="uk-UA" dirty="0" smtClean="0"/>
              <a:t>Моніторинг ринку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209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Глобальні доходи соціальних мереж від реклами, 2015 р.</a:t>
            </a:r>
            <a:endParaRPr lang="ru-RU" dirty="0"/>
          </a:p>
        </p:txBody>
      </p:sp>
      <p:pic>
        <p:nvPicPr>
          <p:cNvPr id="4" name="Объект 3" descr="6.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99941"/>
            <a:ext cx="8229600" cy="46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85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мереж в </a:t>
            </a:r>
            <a:r>
              <a:rPr lang="ru-RU" dirty="0" err="1"/>
              <a:t>бізнес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Більшість соціальних </a:t>
            </a:r>
            <a:r>
              <a:rPr lang="uk-UA" dirty="0"/>
              <a:t>мереж </a:t>
            </a:r>
            <a:r>
              <a:rPr lang="uk-UA" dirty="0" smtClean="0"/>
              <a:t>отримують дохід від реклами</a:t>
            </a:r>
          </a:p>
          <a:p>
            <a:endParaRPr lang="uk-UA" dirty="0" smtClean="0"/>
          </a:p>
          <a:p>
            <a:r>
              <a:rPr lang="uk-UA" dirty="0" smtClean="0"/>
              <a:t>Бізнес-використання </a:t>
            </a:r>
            <a:r>
              <a:rPr lang="uk-UA" dirty="0" err="1" smtClean="0"/>
              <a:t>соцмереж</a:t>
            </a:r>
            <a:r>
              <a:rPr lang="uk-UA" dirty="0" smtClean="0"/>
              <a:t>:</a:t>
            </a:r>
          </a:p>
          <a:p>
            <a:pPr marL="1778000" indent="-342900">
              <a:buFont typeface="Wingdings" pitchFamily="2" charset="2"/>
              <a:buChar char="v"/>
            </a:pPr>
            <a:r>
              <a:rPr lang="uk-UA" dirty="0" smtClean="0"/>
              <a:t>Маркетинг і реклама</a:t>
            </a:r>
          </a:p>
          <a:p>
            <a:pPr marL="1778000" indent="-342900">
              <a:buFont typeface="Wingdings" pitchFamily="2" charset="2"/>
              <a:buChar char="v"/>
            </a:pPr>
            <a:r>
              <a:rPr lang="uk-UA" dirty="0" smtClean="0"/>
              <a:t>Охоплення юної аудиторії</a:t>
            </a:r>
          </a:p>
          <a:p>
            <a:pPr marL="1778000" indent="-342900">
              <a:buFont typeface="Wingdings" pitchFamily="2" charset="2"/>
              <a:buChar char="v"/>
            </a:pPr>
            <a:r>
              <a:rPr lang="uk-UA" dirty="0" smtClean="0"/>
              <a:t>Моніторинг ринку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24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Соціальні мережі та спільноти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uk-UA" dirty="0" smtClean="0"/>
              <a:t>Інтернет з’явився як мережа, що об'єднувала вчених</a:t>
            </a:r>
          </a:p>
          <a:p>
            <a:pPr algn="just"/>
            <a:r>
              <a:rPr lang="uk-UA" dirty="0" smtClean="0"/>
              <a:t>На початку спільноти створювались у вигляді тематичних </a:t>
            </a:r>
            <a:r>
              <a:rPr lang="uk-UA" dirty="0" err="1" smtClean="0"/>
              <a:t>підбірок</a:t>
            </a:r>
            <a:r>
              <a:rPr lang="uk-UA" dirty="0" smtClean="0"/>
              <a:t> чи розсилок новин</a:t>
            </a:r>
          </a:p>
          <a:p>
            <a:pPr algn="just"/>
            <a:r>
              <a:rPr lang="uk-UA" dirty="0" smtClean="0"/>
              <a:t>Сьогодні соціальні мережі, поширення фото і відео, </a:t>
            </a:r>
            <a:r>
              <a:rPr lang="uk-UA" dirty="0" err="1" smtClean="0"/>
              <a:t>блоги</a:t>
            </a:r>
            <a:r>
              <a:rPr lang="uk-UA" dirty="0" smtClean="0"/>
              <a:t> започаткували нову </a:t>
            </a:r>
            <a:r>
              <a:rPr lang="uk-UA" dirty="0" err="1" smtClean="0"/>
              <a:t>е</a:t>
            </a:r>
            <a:r>
              <a:rPr lang="uk-UA" dirty="0" err="1"/>
              <a:t>Сьогодні</a:t>
            </a:r>
            <a:r>
              <a:rPr lang="uk-UA" dirty="0"/>
              <a:t> соціальні мережі – найбільш поширений вид активності в Інтернеті</a:t>
            </a:r>
            <a:endParaRPr lang="ru-RU" dirty="0"/>
          </a:p>
          <a:p>
            <a:pPr algn="just"/>
            <a:r>
              <a:rPr lang="uk-UA" dirty="0" err="1" smtClean="0"/>
              <a:t>ру</a:t>
            </a:r>
            <a:r>
              <a:rPr lang="uk-UA" dirty="0" smtClean="0"/>
              <a:t> віртуальної соціалізації</a:t>
            </a:r>
          </a:p>
        </p:txBody>
      </p:sp>
    </p:spTree>
    <p:extLst>
      <p:ext uri="{BB962C8B-B14F-4D97-AF65-F5344CB8AC3E}">
        <p14:creationId xmlns:p14="http://schemas.microsoft.com/office/powerpoint/2010/main" val="1860749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мереж і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бізнес-моделі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Загальні спільноти </a:t>
            </a:r>
            <a:endParaRPr lang="uk-UA" dirty="0" smtClean="0"/>
          </a:p>
          <a:p>
            <a:pPr marL="625475" indent="-182563" algn="just">
              <a:buFont typeface="Wingdings" pitchFamily="2" charset="2"/>
              <a:buChar char="v"/>
            </a:pPr>
            <a:r>
              <a:rPr lang="uk-UA" sz="2000" dirty="0" smtClean="0"/>
              <a:t>Пропонують можливість </a:t>
            </a:r>
            <a:r>
              <a:rPr lang="uk-UA" sz="2000" dirty="0"/>
              <a:t>взаємодіяти із </a:t>
            </a:r>
            <a:r>
              <a:rPr lang="uk-UA" sz="2000" dirty="0" smtClean="0"/>
              <a:t>широкою аудиторією</a:t>
            </a:r>
            <a:r>
              <a:rPr lang="uk-UA" sz="2000" dirty="0"/>
              <a:t>, </a:t>
            </a:r>
            <a:r>
              <a:rPr lang="uk-UA" sz="2000" dirty="0" smtClean="0"/>
              <a:t>організованою </a:t>
            </a:r>
            <a:r>
              <a:rPr lang="uk-UA" sz="2000" dirty="0"/>
              <a:t>в загальні </a:t>
            </a:r>
            <a:r>
              <a:rPr lang="uk-UA" sz="2000" dirty="0" smtClean="0"/>
              <a:t>теми</a:t>
            </a:r>
          </a:p>
          <a:p>
            <a:pPr marL="625475" indent="-182563" algn="just">
              <a:buFont typeface="Wingdings" pitchFamily="2" charset="2"/>
              <a:buChar char="v"/>
            </a:pPr>
            <a:r>
              <a:rPr lang="uk-UA" sz="2000" dirty="0" smtClean="0"/>
              <a:t>Отримують доходи від реклами, </a:t>
            </a:r>
            <a:r>
              <a:rPr lang="uk-UA" sz="2000" dirty="0"/>
              <a:t>за рахунок продажу рекламного простору на сторінках і </a:t>
            </a:r>
            <a:r>
              <a:rPr lang="uk-UA" sz="2000" dirty="0" smtClean="0"/>
              <a:t>відео</a:t>
            </a:r>
          </a:p>
          <a:p>
            <a:r>
              <a:rPr lang="uk-UA" dirty="0"/>
              <a:t>Практичні </a:t>
            </a:r>
            <a:r>
              <a:rPr lang="uk-UA" dirty="0" smtClean="0"/>
              <a:t>(професійні) мережі </a:t>
            </a:r>
          </a:p>
          <a:p>
            <a:pPr marL="625475" indent="-182563" algn="just">
              <a:buFont typeface="Wingdings" pitchFamily="2" charset="2"/>
              <a:buChar char="v"/>
            </a:pPr>
            <a:r>
              <a:rPr lang="uk-UA" sz="2000" dirty="0"/>
              <a:t>передбачають зосередженість в дискусійних групах, надання допомоги, інформації і знань, пов'язаних з сферою спільної </a:t>
            </a:r>
            <a:r>
              <a:rPr lang="uk-UA" sz="2000" dirty="0" smtClean="0"/>
              <a:t>практики</a:t>
            </a:r>
          </a:p>
          <a:p>
            <a:pPr marL="625475" indent="-182563" algn="just">
              <a:buFont typeface="Wingdings" pitchFamily="2" charset="2"/>
              <a:buChar char="v"/>
            </a:pPr>
            <a:r>
              <a:rPr lang="uk-UA" sz="2000" dirty="0"/>
              <a:t>можуть бути або </a:t>
            </a:r>
            <a:r>
              <a:rPr lang="uk-UA" sz="2000" dirty="0" smtClean="0"/>
              <a:t>прибуткові, </a:t>
            </a:r>
            <a:r>
              <a:rPr lang="uk-UA" sz="2000" dirty="0"/>
              <a:t>або </a:t>
            </a:r>
            <a:r>
              <a:rPr lang="uk-UA" sz="2000" dirty="0" smtClean="0"/>
              <a:t>некомерційні (підтримувати </a:t>
            </a:r>
            <a:r>
              <a:rPr lang="uk-UA" sz="2000" dirty="0"/>
              <a:t>себе рекламою або </a:t>
            </a:r>
            <a:r>
              <a:rPr lang="uk-UA" sz="2000" dirty="0" smtClean="0"/>
              <a:t>пожертвами)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0404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мереж і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 smtClean="0"/>
              <a:t>бізнес-моделі</a:t>
            </a:r>
            <a:r>
              <a:rPr lang="ru-RU" dirty="0" smtClean="0"/>
              <a:t> (</a:t>
            </a:r>
            <a:r>
              <a:rPr lang="ru-RU" dirty="0" err="1" smtClean="0"/>
              <a:t>продовження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Мережі </a:t>
            </a:r>
            <a:r>
              <a:rPr lang="uk-UA" dirty="0"/>
              <a:t>на основі інтересів </a:t>
            </a:r>
            <a:endParaRPr lang="uk-UA" dirty="0" smtClean="0"/>
          </a:p>
          <a:p>
            <a:pPr marL="1077913" indent="-182563">
              <a:buFont typeface="Wingdings" pitchFamily="2" charset="2"/>
              <a:buChar char="v"/>
            </a:pPr>
            <a:r>
              <a:rPr lang="uk-UA" sz="2200" dirty="0"/>
              <a:t>пропонують дискусійні групи на основі спільної зацікавленості в тій чи іншій конкретній </a:t>
            </a:r>
            <a:r>
              <a:rPr lang="uk-UA" sz="2200" dirty="0" smtClean="0"/>
              <a:t>темі</a:t>
            </a:r>
          </a:p>
          <a:p>
            <a:pPr marL="1077913" indent="-182563">
              <a:buFont typeface="Wingdings" pitchFamily="2" charset="2"/>
              <a:buChar char="v"/>
            </a:pPr>
            <a:r>
              <a:rPr lang="uk-UA" sz="2200" dirty="0"/>
              <a:t>покладаються на рекламу і на спонсорські </a:t>
            </a:r>
            <a:r>
              <a:rPr lang="uk-UA" sz="2200" dirty="0" smtClean="0"/>
              <a:t>угоди</a:t>
            </a:r>
          </a:p>
          <a:p>
            <a:r>
              <a:rPr lang="uk-UA" dirty="0"/>
              <a:t>Спільноти за приналежністю </a:t>
            </a:r>
            <a:endParaRPr lang="uk-UA" dirty="0" smtClean="0"/>
          </a:p>
          <a:p>
            <a:pPr marL="1077913" indent="-182563">
              <a:buFont typeface="Wingdings" pitchFamily="2" charset="2"/>
              <a:buChar char="v"/>
            </a:pPr>
            <a:r>
              <a:rPr lang="uk-UA" sz="2000" dirty="0"/>
              <a:t>пропонують учасникам </a:t>
            </a:r>
            <a:r>
              <a:rPr lang="uk-UA" sz="2000" dirty="0" smtClean="0"/>
              <a:t>обговорення </a:t>
            </a:r>
            <a:r>
              <a:rPr lang="uk-UA" sz="2000" dirty="0"/>
              <a:t>і </a:t>
            </a:r>
            <a:r>
              <a:rPr lang="uk-UA" sz="2000" dirty="0" smtClean="0"/>
              <a:t>взаємодію з </a:t>
            </a:r>
            <a:r>
              <a:rPr lang="uk-UA" sz="2000" dirty="0"/>
              <a:t>іншими людьми, які </a:t>
            </a:r>
            <a:r>
              <a:rPr lang="uk-UA" sz="2000" dirty="0" smtClean="0"/>
              <a:t>належать до тієї ж соціальної групи.</a:t>
            </a:r>
          </a:p>
          <a:p>
            <a:pPr marL="1077913" indent="-182563">
              <a:buFont typeface="Wingdings" pitchFamily="2" charset="2"/>
              <a:buChar char="v"/>
            </a:pPr>
            <a:r>
              <a:rPr lang="uk-UA" sz="2000" dirty="0"/>
              <a:t>підтримується за рахунок </a:t>
            </a:r>
            <a:r>
              <a:rPr lang="uk-UA" sz="2000" dirty="0" smtClean="0"/>
              <a:t>реклами і </a:t>
            </a:r>
            <a:r>
              <a:rPr lang="uk-UA" sz="2000" dirty="0"/>
              <a:t>виручки від реалізації </a:t>
            </a:r>
            <a:r>
              <a:rPr lang="uk-UA" sz="2000" dirty="0" smtClean="0"/>
              <a:t>продукції</a:t>
            </a:r>
          </a:p>
          <a:p>
            <a:r>
              <a:rPr lang="uk-UA" dirty="0"/>
              <a:t>Спонсорські спільноти </a:t>
            </a:r>
            <a:endParaRPr lang="uk-UA" dirty="0" smtClean="0"/>
          </a:p>
          <a:p>
            <a:pPr marL="1077913" indent="-182563">
              <a:buFont typeface="Wingdings" pitchFamily="2" charset="2"/>
              <a:buChar char="v"/>
            </a:pPr>
            <a:r>
              <a:rPr lang="uk-UA" sz="2000" dirty="0"/>
              <a:t>створені урядом, некомерційними або некомерційними організаціями з власними цілями.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1205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Особливості і технології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lnSpc>
                <a:spcPct val="200000"/>
              </a:lnSpc>
            </a:pPr>
            <a:r>
              <a:rPr lang="ru-RU" dirty="0" err="1"/>
              <a:t>Профіль</a:t>
            </a:r>
            <a:endParaRPr lang="ru-RU" dirty="0"/>
          </a:p>
          <a:p>
            <a:pPr>
              <a:lnSpc>
                <a:spcPct val="200000"/>
              </a:lnSpc>
            </a:pPr>
            <a:r>
              <a:rPr lang="ru-RU" dirty="0" err="1"/>
              <a:t>Стрічка</a:t>
            </a:r>
            <a:r>
              <a:rPr lang="ru-RU" dirty="0"/>
              <a:t> новин </a:t>
            </a:r>
          </a:p>
          <a:p>
            <a:pPr>
              <a:lnSpc>
                <a:spcPct val="200000"/>
              </a:lnSpc>
            </a:pPr>
            <a:r>
              <a:rPr lang="ru-RU" dirty="0" err="1"/>
              <a:t>Хроніка</a:t>
            </a:r>
            <a:endParaRPr lang="ru-RU" dirty="0"/>
          </a:p>
          <a:p>
            <a:pPr>
              <a:lnSpc>
                <a:spcPct val="200000"/>
              </a:lnSpc>
            </a:pPr>
            <a:r>
              <a:rPr lang="ru-RU" dirty="0"/>
              <a:t>Мережа </a:t>
            </a:r>
            <a:r>
              <a:rPr lang="ru-RU" dirty="0" err="1"/>
              <a:t>друзів</a:t>
            </a:r>
            <a:endParaRPr lang="ru-RU" dirty="0"/>
          </a:p>
          <a:p>
            <a:pPr>
              <a:lnSpc>
                <a:spcPct val="200000"/>
              </a:lnSpc>
            </a:pPr>
            <a:r>
              <a:rPr lang="ru-RU" dirty="0" err="1"/>
              <a:t>Вподобання</a:t>
            </a:r>
            <a:r>
              <a:rPr lang="ru-RU" dirty="0"/>
              <a:t> (лайки)</a:t>
            </a:r>
          </a:p>
          <a:p>
            <a:pPr>
              <a:lnSpc>
                <a:spcPct val="200000"/>
              </a:lnSpc>
            </a:pPr>
            <a:r>
              <a:rPr lang="ru-RU" dirty="0" err="1"/>
              <a:t>Ігри</a:t>
            </a:r>
            <a:r>
              <a:rPr lang="ru-RU" dirty="0"/>
              <a:t> і </a:t>
            </a:r>
            <a:r>
              <a:rPr lang="ru-RU" dirty="0" err="1"/>
              <a:t>додатки</a:t>
            </a:r>
            <a:endParaRPr lang="ru-RU" dirty="0"/>
          </a:p>
          <a:p>
            <a:pPr>
              <a:lnSpc>
                <a:spcPct val="200000"/>
              </a:lnSpc>
            </a:pPr>
            <a:r>
              <a:rPr lang="ru-RU" dirty="0" err="1"/>
              <a:t>Повідомлення</a:t>
            </a:r>
            <a:endParaRPr lang="ru-RU" dirty="0"/>
          </a:p>
          <a:p>
            <a:pPr>
              <a:lnSpc>
                <a:spcPct val="200000"/>
              </a:lnSpc>
            </a:pPr>
            <a:r>
              <a:rPr lang="ru-RU" dirty="0" err="1"/>
              <a:t>Архів</a:t>
            </a:r>
            <a:endParaRPr lang="ru-RU" dirty="0"/>
          </a:p>
          <a:p>
            <a:pPr>
              <a:lnSpc>
                <a:spcPct val="200000"/>
              </a:lnSpc>
            </a:pPr>
            <a:r>
              <a:rPr lang="ru-RU" dirty="0" err="1"/>
              <a:t>Дошка</a:t>
            </a:r>
            <a:r>
              <a:rPr lang="ru-RU" dirty="0"/>
              <a:t> </a:t>
            </a:r>
            <a:r>
              <a:rPr lang="ru-RU" dirty="0" err="1"/>
              <a:t>оголошень</a:t>
            </a:r>
            <a:endParaRPr lang="ru-RU" dirty="0"/>
          </a:p>
          <a:p>
            <a:pPr>
              <a:lnSpc>
                <a:spcPct val="200000"/>
              </a:lnSpc>
            </a:pPr>
            <a:r>
              <a:rPr lang="ru-RU" dirty="0" err="1"/>
              <a:t>Групи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926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/>
              <a:t>Онлайн</a:t>
            </a:r>
            <a:r>
              <a:rPr lang="uk-UA" b="1" dirty="0"/>
              <a:t> аукціони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Онлайн-аукціони</a:t>
            </a:r>
            <a:r>
              <a:rPr lang="uk-UA" dirty="0" smtClean="0"/>
              <a:t> одні з найбільш популярних сайтів С2С</a:t>
            </a:r>
          </a:p>
          <a:p>
            <a:endParaRPr lang="uk-UA" dirty="0"/>
          </a:p>
          <a:p>
            <a:r>
              <a:rPr lang="uk-UA" dirty="0" smtClean="0"/>
              <a:t>Лідер ринку </a:t>
            </a:r>
            <a:r>
              <a:rPr lang="uk-UA" dirty="0" err="1"/>
              <a:t>eBay</a:t>
            </a:r>
            <a:r>
              <a:rPr lang="uk-UA" dirty="0"/>
              <a:t>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Існують </a:t>
            </a:r>
            <a:r>
              <a:rPr lang="uk-UA" dirty="0"/>
              <a:t>сотні аукціонних </a:t>
            </a:r>
            <a:r>
              <a:rPr lang="uk-UA" dirty="0" smtClean="0"/>
              <a:t>сайтів</a:t>
            </a:r>
          </a:p>
          <a:p>
            <a:endParaRPr lang="uk-UA" dirty="0"/>
          </a:p>
          <a:p>
            <a:r>
              <a:rPr lang="uk-UA" dirty="0"/>
              <a:t>Все </a:t>
            </a:r>
            <a:r>
              <a:rPr lang="uk-UA" dirty="0" smtClean="0"/>
              <a:t>частіше </a:t>
            </a:r>
            <a:r>
              <a:rPr lang="uk-UA" dirty="0" err="1" smtClean="0"/>
              <a:t>інтернет-магазини</a:t>
            </a:r>
            <a:r>
              <a:rPr lang="uk-UA" dirty="0" smtClean="0"/>
              <a:t> додають </a:t>
            </a:r>
            <a:r>
              <a:rPr lang="uk-UA" dirty="0"/>
              <a:t>аукціони на свої сайти.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438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аукціонів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Оборот</a:t>
            </a:r>
            <a:endParaRPr lang="uk-UA" dirty="0"/>
          </a:p>
          <a:p>
            <a:r>
              <a:rPr lang="uk-UA" dirty="0" smtClean="0"/>
              <a:t>Встановлення цін.</a:t>
            </a:r>
            <a:endParaRPr lang="ru-RU" dirty="0"/>
          </a:p>
          <a:p>
            <a:r>
              <a:rPr lang="uk-UA" dirty="0" smtClean="0"/>
              <a:t>Прозорість цін.</a:t>
            </a:r>
            <a:endParaRPr lang="ru-RU" dirty="0"/>
          </a:p>
          <a:p>
            <a:r>
              <a:rPr lang="uk-UA" dirty="0" smtClean="0"/>
              <a:t>Ефективність ринку.</a:t>
            </a:r>
            <a:endParaRPr lang="ru-RU" dirty="0"/>
          </a:p>
          <a:p>
            <a:r>
              <a:rPr lang="uk-UA" dirty="0" smtClean="0"/>
              <a:t>Зниження </a:t>
            </a:r>
            <a:r>
              <a:rPr lang="uk-UA" dirty="0"/>
              <a:t>операційних </a:t>
            </a:r>
            <a:r>
              <a:rPr lang="uk-UA" dirty="0" smtClean="0"/>
              <a:t>витрат.</a:t>
            </a:r>
            <a:endParaRPr lang="ru-RU" dirty="0"/>
          </a:p>
          <a:p>
            <a:r>
              <a:rPr lang="uk-UA" dirty="0" smtClean="0"/>
              <a:t>Концентрація споживачів.</a:t>
            </a:r>
            <a:endParaRPr lang="ru-RU" dirty="0"/>
          </a:p>
          <a:p>
            <a:r>
              <a:rPr lang="uk-UA" dirty="0" smtClean="0"/>
              <a:t>Ефекти мережі.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81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Ризики</a:t>
            </a:r>
            <a:r>
              <a:rPr lang="ru-RU" dirty="0"/>
              <a:t> і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аукціонів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Уповільнення споживання.</a:t>
            </a:r>
            <a:endParaRPr lang="ru-RU" dirty="0"/>
          </a:p>
          <a:p>
            <a:r>
              <a:rPr lang="uk-UA" dirty="0" smtClean="0"/>
              <a:t>Моніторинг.</a:t>
            </a:r>
            <a:endParaRPr lang="ru-RU" dirty="0"/>
          </a:p>
          <a:p>
            <a:r>
              <a:rPr lang="uk-UA" dirty="0" smtClean="0"/>
              <a:t>Витрати </a:t>
            </a:r>
            <a:r>
              <a:rPr lang="uk-UA" dirty="0"/>
              <a:t>на </a:t>
            </a:r>
            <a:r>
              <a:rPr lang="uk-UA" dirty="0" smtClean="0"/>
              <a:t>обладнання.</a:t>
            </a:r>
            <a:endParaRPr lang="ru-RU" dirty="0"/>
          </a:p>
          <a:p>
            <a:r>
              <a:rPr lang="uk-UA" dirty="0" smtClean="0"/>
              <a:t>Цільові ризики.</a:t>
            </a:r>
            <a:endParaRPr lang="ru-RU" dirty="0"/>
          </a:p>
          <a:p>
            <a:r>
              <a:rPr lang="uk-UA" dirty="0" smtClean="0"/>
              <a:t>Витрати </a:t>
            </a:r>
            <a:r>
              <a:rPr lang="uk-UA" dirty="0"/>
              <a:t>на виконання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33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eBay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29" y="1600200"/>
            <a:ext cx="7386742" cy="4876800"/>
          </a:xfrm>
        </p:spPr>
      </p:pic>
    </p:spTree>
    <p:extLst>
      <p:ext uri="{BB962C8B-B14F-4D97-AF65-F5344CB8AC3E}">
        <p14:creationId xmlns:p14="http://schemas.microsoft.com/office/powerpoint/2010/main" val="1115499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Bay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29" y="1576536"/>
            <a:ext cx="7386742" cy="4876800"/>
          </a:xfrm>
        </p:spPr>
      </p:pic>
    </p:spTree>
    <p:extLst>
      <p:ext uri="{BB962C8B-B14F-4D97-AF65-F5344CB8AC3E}">
        <p14:creationId xmlns:p14="http://schemas.microsoft.com/office/powerpoint/2010/main" val="1778579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Бізнес</a:t>
            </a:r>
            <a:r>
              <a:rPr lang="ru-RU" dirty="0"/>
              <a:t>-модель </a:t>
            </a:r>
            <a:r>
              <a:rPr lang="ru-RU" dirty="0" err="1"/>
              <a:t>аукціону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Комісійний відсоток від суми продажу</a:t>
            </a:r>
          </a:p>
          <a:p>
            <a:r>
              <a:rPr lang="uk-UA" dirty="0"/>
              <a:t>П</a:t>
            </a:r>
            <a:r>
              <a:rPr lang="uk-UA" dirty="0" smtClean="0"/>
              <a:t>лата </a:t>
            </a:r>
            <a:r>
              <a:rPr lang="uk-UA" dirty="0"/>
              <a:t>за </a:t>
            </a:r>
            <a:r>
              <a:rPr lang="uk-UA" dirty="0" smtClean="0"/>
              <a:t>розміщення товару</a:t>
            </a:r>
          </a:p>
          <a:p>
            <a:r>
              <a:rPr lang="uk-UA" dirty="0" smtClean="0"/>
              <a:t>Оплата </a:t>
            </a:r>
            <a:r>
              <a:rPr lang="uk-UA" dirty="0"/>
              <a:t>фінансових </a:t>
            </a:r>
            <a:r>
              <a:rPr lang="uk-UA" dirty="0" smtClean="0"/>
              <a:t>послуг </a:t>
            </a:r>
            <a:r>
              <a:rPr lang="uk-UA" dirty="0"/>
              <a:t>платіжних </a:t>
            </a:r>
            <a:r>
              <a:rPr lang="uk-UA" dirty="0" smtClean="0"/>
              <a:t>систем</a:t>
            </a:r>
          </a:p>
          <a:p>
            <a:r>
              <a:rPr lang="uk-UA" dirty="0" smtClean="0"/>
              <a:t>Збори </a:t>
            </a:r>
            <a:r>
              <a:rPr lang="uk-UA" dirty="0"/>
              <a:t>за </a:t>
            </a:r>
            <a:r>
              <a:rPr lang="uk-UA" dirty="0" smtClean="0"/>
              <a:t>рекламу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037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аукціонів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z="2600" dirty="0" smtClean="0"/>
              <a:t>Англійський аукціон</a:t>
            </a:r>
          </a:p>
          <a:p>
            <a:pPr marL="1141412" indent="-342900">
              <a:buFont typeface="Wingdings" pitchFamily="2" charset="2"/>
              <a:buChar char="v"/>
            </a:pPr>
            <a:r>
              <a:rPr lang="uk-UA" sz="2100" dirty="0" smtClean="0"/>
              <a:t>Одна річ в лоті</a:t>
            </a:r>
          </a:p>
          <a:p>
            <a:pPr marL="1141412" indent="-342900">
              <a:buFont typeface="Wingdings" pitchFamily="2" charset="2"/>
              <a:buChar char="v"/>
            </a:pPr>
            <a:r>
              <a:rPr lang="uk-UA" sz="2100" dirty="0" smtClean="0"/>
              <a:t>Найвища ціна виграє</a:t>
            </a:r>
          </a:p>
          <a:p>
            <a:r>
              <a:rPr lang="uk-UA" sz="2600" dirty="0" smtClean="0"/>
              <a:t>Голландський </a:t>
            </a:r>
            <a:r>
              <a:rPr lang="uk-UA" sz="2600" dirty="0" err="1" smtClean="0"/>
              <a:t>Інтернет-аукціон</a:t>
            </a:r>
            <a:endParaRPr lang="uk-UA" sz="2600" dirty="0" smtClean="0"/>
          </a:p>
          <a:p>
            <a:pPr marL="1160463" indent="-342900">
              <a:buFont typeface="Wingdings" pitchFamily="2" charset="2"/>
              <a:buChar char="v"/>
            </a:pPr>
            <a:r>
              <a:rPr lang="uk-UA" sz="2100" dirty="0" smtClean="0"/>
              <a:t>Багато речей на продаж</a:t>
            </a:r>
          </a:p>
          <a:p>
            <a:pPr marL="1160463" indent="-342900">
              <a:buFont typeface="Wingdings" pitchFamily="2" charset="2"/>
              <a:buChar char="v"/>
            </a:pPr>
            <a:r>
              <a:rPr lang="uk-UA" sz="2100" dirty="0" smtClean="0"/>
              <a:t>Кінцева ціна – найнижча ціна серед успішних заявок</a:t>
            </a:r>
          </a:p>
          <a:p>
            <a:r>
              <a:rPr lang="uk-UA" sz="2600" dirty="0" smtClean="0"/>
              <a:t>«Назви ціну»</a:t>
            </a:r>
          </a:p>
          <a:p>
            <a:pPr marL="1165225" indent="-357188">
              <a:buFont typeface="Wingdings" pitchFamily="2" charset="2"/>
              <a:buChar char="v"/>
            </a:pPr>
            <a:r>
              <a:rPr lang="uk-UA" sz="2100" dirty="0" smtClean="0"/>
              <a:t>Споживач називає свою ціну і продавці пропонують йому свій товар</a:t>
            </a:r>
          </a:p>
          <a:p>
            <a:pPr marL="1165225" indent="-357188">
              <a:buFont typeface="Wingdings" pitchFamily="2" charset="2"/>
              <a:buChar char="v"/>
            </a:pPr>
            <a:r>
              <a:rPr lang="uk-UA" sz="2100" dirty="0" smtClean="0"/>
              <a:t>Ціна фіксована</a:t>
            </a:r>
          </a:p>
          <a:p>
            <a:pPr marL="1165225" indent="-357188">
              <a:buFont typeface="Wingdings" pitchFamily="2" charset="2"/>
              <a:buChar char="v"/>
            </a:pPr>
            <a:r>
              <a:rPr lang="uk-UA" sz="2100" dirty="0" smtClean="0"/>
              <a:t>Використовується для розпродажу залишків</a:t>
            </a:r>
          </a:p>
          <a:p>
            <a:r>
              <a:rPr lang="uk-UA" sz="2600" dirty="0" smtClean="0"/>
              <a:t>Аукціон «за 1 пенні» (скандинавський аукціон)</a:t>
            </a:r>
          </a:p>
          <a:p>
            <a:pPr marL="1160463" indent="-342900">
              <a:buFont typeface="Wingdings" pitchFamily="2" charset="2"/>
              <a:buChar char="v"/>
            </a:pPr>
            <a:r>
              <a:rPr lang="uk-UA" sz="2100" dirty="0" smtClean="0"/>
              <a:t>Учасники платять за право робити ставку</a:t>
            </a:r>
          </a:p>
          <a:p>
            <a:pPr marL="1160463" indent="-342900">
              <a:buFont typeface="Wingdings" pitchFamily="2" charset="2"/>
              <a:buChar char="v"/>
            </a:pPr>
            <a:r>
              <a:rPr lang="uk-UA" sz="2100" dirty="0" smtClean="0"/>
              <a:t>Купивши певну кількість ставок учасники використовують їх, щоб підняти ціну на фіксовану суму (кілька копійок)</a:t>
            </a:r>
          </a:p>
          <a:p>
            <a:pPr marL="1160463" indent="-342900">
              <a:buFont typeface="Wingdings" pitchFamily="2" charset="2"/>
              <a:buChar char="v"/>
            </a:pPr>
            <a:r>
              <a:rPr lang="uk-UA" sz="2100" dirty="0" smtClean="0"/>
              <a:t>Виграє остання і найвища ціна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Національні соціальні мережі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Китай</a:t>
            </a:r>
          </a:p>
          <a:p>
            <a:pPr marL="0" indent="0">
              <a:buNone/>
            </a:pPr>
            <a:r>
              <a:rPr lang="en-US" dirty="0" err="1" smtClean="0"/>
              <a:t>Sina</a:t>
            </a:r>
            <a:r>
              <a:rPr lang="en-US" dirty="0" smtClean="0"/>
              <a:t> </a:t>
            </a:r>
            <a:r>
              <a:rPr lang="en-US" dirty="0" err="1" smtClean="0"/>
              <a:t>Weibo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6" y="2492896"/>
            <a:ext cx="4147661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06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Чинники, які треба враховувати, влаштовуючи аукціон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Тип </a:t>
            </a:r>
            <a:r>
              <a:rPr lang="uk-UA" dirty="0" smtClean="0"/>
              <a:t>продукту</a:t>
            </a:r>
          </a:p>
          <a:p>
            <a:r>
              <a:rPr lang="uk-UA" dirty="0"/>
              <a:t>Життєвий цикл </a:t>
            </a:r>
            <a:r>
              <a:rPr lang="uk-UA" dirty="0" smtClean="0"/>
              <a:t>продукції</a:t>
            </a:r>
          </a:p>
          <a:p>
            <a:r>
              <a:rPr lang="uk-UA" dirty="0"/>
              <a:t>Управління каналами </a:t>
            </a:r>
            <a:r>
              <a:rPr lang="uk-UA" dirty="0" smtClean="0"/>
              <a:t>розподілу</a:t>
            </a:r>
          </a:p>
          <a:p>
            <a:r>
              <a:rPr lang="uk-UA" dirty="0"/>
              <a:t>Тип </a:t>
            </a:r>
            <a:r>
              <a:rPr lang="uk-UA" dirty="0" smtClean="0"/>
              <a:t>аукціону</a:t>
            </a:r>
          </a:p>
          <a:p>
            <a:r>
              <a:rPr lang="uk-UA" dirty="0"/>
              <a:t>Початкове встановлення </a:t>
            </a:r>
            <a:r>
              <a:rPr lang="uk-UA" dirty="0" smtClean="0"/>
              <a:t>ціни</a:t>
            </a:r>
          </a:p>
          <a:p>
            <a:r>
              <a:rPr lang="uk-UA" dirty="0"/>
              <a:t>Збільшення </a:t>
            </a:r>
            <a:r>
              <a:rPr lang="uk-UA" dirty="0" smtClean="0"/>
              <a:t>ставок</a:t>
            </a:r>
          </a:p>
          <a:p>
            <a:r>
              <a:rPr lang="uk-UA" dirty="0"/>
              <a:t>Тривалість </a:t>
            </a:r>
            <a:r>
              <a:rPr lang="uk-UA" dirty="0" smtClean="0"/>
              <a:t>аукціону</a:t>
            </a:r>
          </a:p>
          <a:p>
            <a:r>
              <a:rPr lang="uk-UA" dirty="0"/>
              <a:t>Кількість </a:t>
            </a:r>
            <a:r>
              <a:rPr lang="uk-UA" dirty="0" smtClean="0"/>
              <a:t>товарів</a:t>
            </a:r>
          </a:p>
          <a:p>
            <a:r>
              <a:rPr lang="uk-UA" dirty="0"/>
              <a:t>Правило розподілу </a:t>
            </a:r>
            <a:r>
              <a:rPr lang="uk-UA" dirty="0" smtClean="0"/>
              <a:t>ціни</a:t>
            </a:r>
          </a:p>
          <a:p>
            <a:r>
              <a:rPr lang="uk-UA" dirty="0"/>
              <a:t>Закриті чи відкриті торги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315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Коли </a:t>
            </a:r>
            <a:r>
              <a:rPr lang="ru-RU" dirty="0" err="1"/>
              <a:t>аукціони</a:t>
            </a:r>
            <a:r>
              <a:rPr lang="ru-RU" dirty="0"/>
              <a:t> </a:t>
            </a:r>
            <a:r>
              <a:rPr lang="ru-RU" dirty="0" err="1"/>
              <a:t>зазнають</a:t>
            </a:r>
            <a:r>
              <a:rPr lang="ru-RU" dirty="0"/>
              <a:t> </a:t>
            </a:r>
            <a:r>
              <a:rPr lang="ru-RU" dirty="0" err="1"/>
              <a:t>невдачі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• Шахрайські </a:t>
            </a:r>
            <a:r>
              <a:rPr lang="uk-UA" dirty="0" smtClean="0"/>
              <a:t>ставки.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• Узгоджена </a:t>
            </a:r>
            <a:r>
              <a:rPr lang="uk-UA" dirty="0" smtClean="0"/>
              <a:t>ціна.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• Підставні відгуки для </a:t>
            </a:r>
            <a:r>
              <a:rPr lang="uk-UA" dirty="0" smtClean="0"/>
              <a:t>оборони.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• Підставні відгуки для </a:t>
            </a:r>
            <a:r>
              <a:rPr lang="uk-UA" dirty="0" smtClean="0"/>
              <a:t>нападу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• Шантаж </a:t>
            </a:r>
            <a:r>
              <a:rPr lang="uk-UA" dirty="0" smtClean="0"/>
              <a:t>відгуками.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• Втручання в </a:t>
            </a:r>
            <a:r>
              <a:rPr lang="uk-UA" dirty="0" smtClean="0"/>
              <a:t>угоди</a:t>
            </a:r>
          </a:p>
          <a:p>
            <a:pPr marL="0" indent="0">
              <a:buNone/>
            </a:pPr>
            <a:r>
              <a:rPr lang="uk-UA" dirty="0" smtClean="0"/>
              <a:t>• Маніпуляції </a:t>
            </a:r>
            <a:r>
              <a:rPr lang="uk-UA" dirty="0"/>
              <a:t>з </a:t>
            </a:r>
            <a:r>
              <a:rPr lang="uk-UA" dirty="0" smtClean="0"/>
              <a:t>ставками.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• Несплата після </a:t>
            </a:r>
            <a:r>
              <a:rPr lang="uk-UA" dirty="0" smtClean="0"/>
              <a:t>перемоги.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• Підставні </a:t>
            </a:r>
            <a:r>
              <a:rPr lang="uk-UA" dirty="0" smtClean="0"/>
              <a:t>ставки.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• Невиконання </a:t>
            </a:r>
            <a:r>
              <a:rPr lang="uk-UA" dirty="0" smtClean="0"/>
              <a:t>угоди.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• </a:t>
            </a:r>
            <a:r>
              <a:rPr lang="uk-UA" dirty="0" err="1" smtClean="0"/>
              <a:t>Непродаж</a:t>
            </a:r>
            <a:r>
              <a:rPr lang="uk-UA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• Перехоплення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209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Зменшення ризику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• </a:t>
            </a:r>
            <a:r>
              <a:rPr lang="uk-UA" dirty="0" smtClean="0"/>
              <a:t>Рейтинг.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• Списки </a:t>
            </a:r>
            <a:r>
              <a:rPr lang="uk-UA" dirty="0" smtClean="0"/>
              <a:t>спостереження.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• </a:t>
            </a:r>
            <a:r>
              <a:rPr lang="uk-UA" dirty="0" err="1"/>
              <a:t>Проксі</a:t>
            </a:r>
            <a:r>
              <a:rPr lang="uk-UA" dirty="0"/>
              <a:t> ставка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710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/>
              <a:t>Інтернет-портали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Найбільш часто відвідувані сайти</a:t>
            </a:r>
          </a:p>
          <a:p>
            <a:r>
              <a:rPr lang="uk-UA" dirty="0" smtClean="0"/>
              <a:t>Портали починались як пошукові системи</a:t>
            </a:r>
          </a:p>
          <a:p>
            <a:r>
              <a:rPr lang="uk-UA" dirty="0" smtClean="0"/>
              <a:t>Сьогодні портали надають:</a:t>
            </a:r>
          </a:p>
          <a:p>
            <a:pPr marL="1593850" indent="-342900">
              <a:buFont typeface="Wingdings" pitchFamily="2" charset="2"/>
              <a:buChar char="v"/>
            </a:pPr>
            <a:r>
              <a:rPr lang="uk-UA" sz="2000" dirty="0"/>
              <a:t>новини, </a:t>
            </a:r>
            <a:endParaRPr lang="uk-UA" sz="2000" dirty="0" smtClean="0"/>
          </a:p>
          <a:p>
            <a:pPr marL="1593850" indent="-342900">
              <a:buFont typeface="Wingdings" pitchFamily="2" charset="2"/>
              <a:buChar char="v"/>
            </a:pPr>
            <a:r>
              <a:rPr lang="uk-UA" sz="2000" dirty="0" smtClean="0"/>
              <a:t>розважальні </a:t>
            </a:r>
            <a:r>
              <a:rPr lang="uk-UA" sz="2000" dirty="0"/>
              <a:t>програми, </a:t>
            </a:r>
            <a:endParaRPr lang="uk-UA" sz="2000" dirty="0" smtClean="0"/>
          </a:p>
          <a:p>
            <a:pPr marL="1593850" indent="-342900">
              <a:buFont typeface="Wingdings" pitchFamily="2" charset="2"/>
              <a:buChar char="v"/>
            </a:pPr>
            <a:r>
              <a:rPr lang="uk-UA" sz="2000" dirty="0" smtClean="0"/>
              <a:t>карти</a:t>
            </a:r>
            <a:r>
              <a:rPr lang="uk-UA" sz="2000" dirty="0"/>
              <a:t>, </a:t>
            </a:r>
            <a:endParaRPr lang="uk-UA" sz="2000" dirty="0" smtClean="0"/>
          </a:p>
          <a:p>
            <a:pPr marL="1593850" indent="-342900">
              <a:buFont typeface="Wingdings" pitchFamily="2" charset="2"/>
              <a:buChar char="v"/>
            </a:pPr>
            <a:r>
              <a:rPr lang="uk-UA" sz="2000" dirty="0" smtClean="0"/>
              <a:t>зображення</a:t>
            </a:r>
            <a:r>
              <a:rPr lang="uk-UA" sz="2000" dirty="0"/>
              <a:t>, </a:t>
            </a:r>
            <a:endParaRPr lang="uk-UA" sz="2000" dirty="0" smtClean="0"/>
          </a:p>
          <a:p>
            <a:pPr marL="1593850" indent="-342900">
              <a:buFont typeface="Wingdings" pitchFamily="2" charset="2"/>
              <a:buChar char="v"/>
            </a:pPr>
            <a:r>
              <a:rPr lang="uk-UA" sz="2000" dirty="0" smtClean="0"/>
              <a:t>соціальні </a:t>
            </a:r>
            <a:r>
              <a:rPr lang="uk-UA" sz="2000" dirty="0"/>
              <a:t>мережі, </a:t>
            </a:r>
            <a:endParaRPr lang="uk-UA" sz="2000" dirty="0" smtClean="0"/>
          </a:p>
          <a:p>
            <a:pPr marL="1593850" indent="-342900">
              <a:buFont typeface="Wingdings" pitchFamily="2" charset="2"/>
              <a:buChar char="v"/>
            </a:pPr>
            <a:r>
              <a:rPr lang="uk-UA" sz="2000" dirty="0" smtClean="0"/>
              <a:t>іншу поглиблену інформацію</a:t>
            </a:r>
          </a:p>
          <a:p>
            <a:r>
              <a:rPr lang="uk-UA" dirty="0" smtClean="0"/>
              <a:t>Корпоративні портали допомагають співробітникам отримати потрібну робочу інформацію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56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Yahoo!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0" y="1600200"/>
            <a:ext cx="7083240" cy="4876800"/>
          </a:xfrm>
        </p:spPr>
      </p:pic>
    </p:spTree>
    <p:extLst>
      <p:ext uri="{BB962C8B-B14F-4D97-AF65-F5344CB8AC3E}">
        <p14:creationId xmlns:p14="http://schemas.microsoft.com/office/powerpoint/2010/main" val="3747711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Yahoo!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0" y="1600200"/>
            <a:ext cx="7083240" cy="4876800"/>
          </a:xfrm>
        </p:spPr>
      </p:pic>
    </p:spTree>
    <p:extLst>
      <p:ext uri="{BB962C8B-B14F-4D97-AF65-F5344CB8AC3E}">
        <p14:creationId xmlns:p14="http://schemas.microsoft.com/office/powerpoint/2010/main" val="3693368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Yahoo!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0" y="1600200"/>
            <a:ext cx="7083240" cy="4876800"/>
          </a:xfrm>
        </p:spPr>
      </p:pic>
    </p:spTree>
    <p:extLst>
      <p:ext uri="{BB962C8B-B14F-4D97-AF65-F5344CB8AC3E}">
        <p14:creationId xmlns:p14="http://schemas.microsoft.com/office/powerpoint/2010/main" val="4289478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порталів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портали загального </a:t>
            </a:r>
            <a:r>
              <a:rPr lang="uk-UA" dirty="0" smtClean="0"/>
              <a:t>призначення</a:t>
            </a:r>
          </a:p>
          <a:p>
            <a:pPr marL="968375" indent="-342900">
              <a:buFont typeface="Wingdings" pitchFamily="2" charset="2"/>
              <a:buChar char="v"/>
            </a:pPr>
            <a:r>
              <a:rPr lang="uk-UA" sz="2000" dirty="0"/>
              <a:t>намагаються залучити дуже велику </a:t>
            </a:r>
            <a:r>
              <a:rPr lang="uk-UA" sz="2000" dirty="0" smtClean="0"/>
              <a:t>аудиторію</a:t>
            </a:r>
          </a:p>
          <a:p>
            <a:pPr marL="968375" indent="-342900">
              <a:buFont typeface="Wingdings" pitchFamily="2" charset="2"/>
              <a:buChar char="v"/>
            </a:pPr>
            <a:r>
              <a:rPr lang="uk-UA" sz="2000" dirty="0" smtClean="0"/>
              <a:t>утримують аудиторію, </a:t>
            </a:r>
            <a:r>
              <a:rPr lang="uk-UA" sz="2000" dirty="0"/>
              <a:t>надаючи поглиблені канали </a:t>
            </a:r>
            <a:r>
              <a:rPr lang="uk-UA" sz="2000" dirty="0" smtClean="0"/>
              <a:t>контенту</a:t>
            </a:r>
          </a:p>
          <a:p>
            <a:pPr marL="968375" indent="-342900">
              <a:buFont typeface="Wingdings" pitchFamily="2" charset="2"/>
              <a:buChar char="v"/>
            </a:pPr>
            <a:r>
              <a:rPr lang="uk-UA" sz="2000" dirty="0" smtClean="0"/>
              <a:t>приклади: </a:t>
            </a:r>
            <a:r>
              <a:rPr lang="en-US" sz="2000" dirty="0" smtClean="0"/>
              <a:t>Yahoo, </a:t>
            </a:r>
            <a:r>
              <a:rPr lang="en-US" sz="2000" dirty="0" err="1" smtClean="0"/>
              <a:t>Yandex</a:t>
            </a:r>
            <a:r>
              <a:rPr lang="en-US" sz="2000" dirty="0" smtClean="0"/>
              <a:t>, Rambler</a:t>
            </a:r>
            <a:endParaRPr lang="uk-UA" sz="2000" dirty="0" smtClean="0"/>
          </a:p>
          <a:p>
            <a:pPr marL="968375" indent="-342900">
              <a:buFont typeface="Wingdings" pitchFamily="2" charset="2"/>
              <a:buChar char="v"/>
            </a:pPr>
            <a:endParaRPr lang="uk-UA" sz="2000" dirty="0" smtClean="0"/>
          </a:p>
          <a:p>
            <a:r>
              <a:rPr lang="uk-UA" dirty="0" smtClean="0"/>
              <a:t>вертикальні портали</a:t>
            </a:r>
            <a:endParaRPr lang="en-US" dirty="0" smtClean="0"/>
          </a:p>
          <a:p>
            <a:pPr marL="981075" indent="-355600">
              <a:buFont typeface="Wingdings" pitchFamily="2" charset="2"/>
              <a:buChar char="v"/>
            </a:pPr>
            <a:r>
              <a:rPr lang="uk-UA" sz="2000" dirty="0" smtClean="0"/>
              <a:t>залучають відданих </a:t>
            </a:r>
            <a:r>
              <a:rPr lang="uk-UA" sz="2000" dirty="0"/>
              <a:t>глядачів з глибоким інтересом </a:t>
            </a:r>
            <a:r>
              <a:rPr lang="uk-UA" sz="2000" dirty="0" smtClean="0"/>
              <a:t>до конкретного спеціалізованого контенту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84987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порталів</a:t>
            </a:r>
            <a:endParaRPr lang="ru-RU" dirty="0"/>
          </a:p>
        </p:txBody>
      </p:sp>
      <p:pic>
        <p:nvPicPr>
          <p:cNvPr id="4" name="Объект 3" descr="6.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74021"/>
            <a:ext cx="8229600" cy="352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82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 </a:t>
            </a:r>
            <a:r>
              <a:rPr lang="uk-UA" dirty="0"/>
              <a:t>доходів для порталів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Загальна реклама</a:t>
            </a:r>
          </a:p>
          <a:p>
            <a:r>
              <a:rPr lang="uk-UA" dirty="0" smtClean="0"/>
              <a:t>Оренда рекламних площ</a:t>
            </a:r>
          </a:p>
          <a:p>
            <a:r>
              <a:rPr lang="uk-UA" dirty="0" smtClean="0"/>
              <a:t>Комісія за продажі</a:t>
            </a:r>
          </a:p>
          <a:p>
            <a:r>
              <a:rPr lang="uk-UA" dirty="0" smtClean="0"/>
              <a:t>Плата за підписку</a:t>
            </a:r>
          </a:p>
          <a:p>
            <a:r>
              <a:rPr lang="uk-UA" dirty="0" smtClean="0"/>
              <a:t>Додатки і ігри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60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Національні соціальні мережі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Китай</a:t>
            </a:r>
          </a:p>
          <a:p>
            <a:pPr marL="0" indent="0">
              <a:buNone/>
            </a:pPr>
            <a:r>
              <a:rPr lang="en-US" dirty="0" err="1" smtClean="0"/>
              <a:t>Sina</a:t>
            </a:r>
            <a:r>
              <a:rPr lang="en-US" dirty="0" smtClean="0"/>
              <a:t> </a:t>
            </a:r>
            <a:r>
              <a:rPr lang="en-US" dirty="0" err="1" smtClean="0"/>
              <a:t>Weibo</a:t>
            </a:r>
            <a:r>
              <a:rPr lang="en-US" dirty="0" smtClean="0"/>
              <a:t>				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dirty="0" err="1" smtClean="0"/>
              <a:t>RenRen</a:t>
            </a:r>
            <a:r>
              <a:rPr lang="uk-UA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4" y="2492896"/>
            <a:ext cx="4147661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4" y="4938856"/>
            <a:ext cx="4240054" cy="17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4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Національні соціальні мережі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Китай</a:t>
            </a:r>
          </a:p>
          <a:p>
            <a:pPr marL="0" indent="0">
              <a:buNone/>
            </a:pPr>
            <a:r>
              <a:rPr lang="en-US" dirty="0" err="1" smtClean="0"/>
              <a:t>Sina</a:t>
            </a:r>
            <a:r>
              <a:rPr lang="en-US" dirty="0" smtClean="0"/>
              <a:t> </a:t>
            </a:r>
            <a:r>
              <a:rPr lang="en-US" dirty="0" err="1" smtClean="0"/>
              <a:t>Weibo</a:t>
            </a:r>
            <a:r>
              <a:rPr lang="en-US" dirty="0" smtClean="0"/>
              <a:t>					</a:t>
            </a:r>
            <a:r>
              <a:rPr lang="uk-UA" dirty="0" err="1"/>
              <a:t>Qzone</a:t>
            </a:r>
            <a:r>
              <a:rPr lang="uk-UA" dirty="0"/>
              <a:t> </a:t>
            </a:r>
            <a:r>
              <a:rPr lang="en-US" dirty="0" smtClean="0"/>
              <a:t>				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dirty="0" err="1" smtClean="0"/>
              <a:t>RenRen</a:t>
            </a:r>
            <a:r>
              <a:rPr lang="en-US" dirty="0" smtClean="0"/>
              <a:t>					</a:t>
            </a:r>
            <a:r>
              <a:rPr lang="uk-UA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4" y="2492896"/>
            <a:ext cx="4147661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4" y="4938856"/>
            <a:ext cx="4240054" cy="17666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2510285"/>
            <a:ext cx="3907815" cy="162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10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Національні соціальні мережі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Китай</a:t>
            </a:r>
          </a:p>
          <a:p>
            <a:pPr marL="0" indent="0">
              <a:buNone/>
            </a:pPr>
            <a:r>
              <a:rPr lang="en-US" dirty="0" err="1" smtClean="0"/>
              <a:t>Sina</a:t>
            </a:r>
            <a:r>
              <a:rPr lang="en-US" dirty="0" smtClean="0"/>
              <a:t> </a:t>
            </a:r>
            <a:r>
              <a:rPr lang="en-US" dirty="0" err="1" smtClean="0"/>
              <a:t>Weibo</a:t>
            </a:r>
            <a:r>
              <a:rPr lang="en-US" dirty="0" smtClean="0"/>
              <a:t>					</a:t>
            </a:r>
            <a:r>
              <a:rPr lang="uk-UA" dirty="0" err="1"/>
              <a:t>Qzone</a:t>
            </a:r>
            <a:r>
              <a:rPr lang="uk-UA" dirty="0"/>
              <a:t> </a:t>
            </a:r>
            <a:r>
              <a:rPr lang="en-US" dirty="0" smtClean="0"/>
              <a:t>				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dirty="0" err="1" smtClean="0"/>
              <a:t>RenRen</a:t>
            </a:r>
            <a:r>
              <a:rPr lang="en-US" dirty="0" smtClean="0"/>
              <a:t>					</a:t>
            </a:r>
            <a:r>
              <a:rPr lang="uk-UA" dirty="0" smtClean="0"/>
              <a:t> </a:t>
            </a:r>
            <a:r>
              <a:rPr lang="en-US" dirty="0" err="1"/>
              <a:t>Kaixin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4" y="2492896"/>
            <a:ext cx="4147661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4" y="4938856"/>
            <a:ext cx="4240054" cy="17666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2510285"/>
            <a:ext cx="3907815" cy="1628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53" y="4993570"/>
            <a:ext cx="4067234" cy="16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Національні соціальні мережі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Латинська Америка</a:t>
            </a:r>
          </a:p>
          <a:p>
            <a:pPr marL="0" indent="0">
              <a:buNone/>
            </a:pPr>
            <a:r>
              <a:rPr lang="uk-UA" dirty="0" err="1"/>
              <a:t>Orkut</a:t>
            </a:r>
            <a:r>
              <a:rPr lang="uk-UA" dirty="0"/>
              <a:t> </a:t>
            </a:r>
            <a:r>
              <a:rPr lang="uk-UA" dirty="0" smtClean="0"/>
              <a:t>(Бразилія)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452621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9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Національні соціальні мережі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Латинська Америка</a:t>
            </a:r>
          </a:p>
          <a:p>
            <a:pPr marL="0" indent="0">
              <a:buNone/>
            </a:pPr>
            <a:r>
              <a:rPr lang="uk-UA" dirty="0" err="1"/>
              <a:t>Orkut</a:t>
            </a:r>
            <a:r>
              <a:rPr lang="uk-UA" dirty="0"/>
              <a:t> </a:t>
            </a:r>
            <a:r>
              <a:rPr lang="uk-UA" dirty="0" smtClean="0"/>
              <a:t>(Бразилія)			</a:t>
            </a:r>
            <a:r>
              <a:rPr lang="uk-UA" dirty="0" err="1" smtClean="0"/>
              <a:t>Taringa</a:t>
            </a:r>
            <a:r>
              <a:rPr lang="uk-UA" dirty="0" smtClean="0"/>
              <a:t>(Аргентина)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4526217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26506"/>
            <a:ext cx="4242916" cy="227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Національні соціальні мережі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txBody>
          <a:bodyPr/>
          <a:lstStyle/>
          <a:p>
            <a:r>
              <a:rPr lang="en-US" dirty="0" err="1" smtClean="0"/>
              <a:t>Mixi</a:t>
            </a:r>
            <a:r>
              <a:rPr lang="uk-UA" dirty="0" smtClean="0"/>
              <a:t> (Японія)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7" y="1844824"/>
            <a:ext cx="5398335" cy="22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88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133</TotalTime>
  <Words>811</Words>
  <Application>Microsoft Office PowerPoint</Application>
  <PresentationFormat>Экран (4:3)</PresentationFormat>
  <Paragraphs>229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Ясность</vt:lpstr>
      <vt:lpstr>Інтернет-спільноти</vt:lpstr>
      <vt:lpstr>Соціальні мережі та спільноти</vt:lpstr>
      <vt:lpstr>Національні соціальні мережі</vt:lpstr>
      <vt:lpstr>Національні соціальні мережі</vt:lpstr>
      <vt:lpstr>Національні соціальні мережі</vt:lpstr>
      <vt:lpstr>Національні соціальні мережі</vt:lpstr>
      <vt:lpstr>Національні соціальні мережі</vt:lpstr>
      <vt:lpstr>Національні соціальні мережі</vt:lpstr>
      <vt:lpstr>Національні соціальні мережі</vt:lpstr>
      <vt:lpstr>Національні соціальні мережі</vt:lpstr>
      <vt:lpstr>Національні соціальні мережі</vt:lpstr>
      <vt:lpstr>Національні соціальні мережі</vt:lpstr>
      <vt:lpstr>Що таке соціальна мережа?</vt:lpstr>
      <vt:lpstr>Топ-10 соціальних мереж у світі (2016)</vt:lpstr>
      <vt:lpstr>Соціальні мережі України (2016)</vt:lpstr>
      <vt:lpstr>Зростання соціальних мереж</vt:lpstr>
      <vt:lpstr>Перетворення соціальних мереж в бізнес</vt:lpstr>
      <vt:lpstr>Глобальні доходи соціальних мереж від реклами, 2015 р.</vt:lpstr>
      <vt:lpstr>Перетворення соціальних мереж в бізнес</vt:lpstr>
      <vt:lpstr>Типи соціальних мереж і їхні бізнес-моделі</vt:lpstr>
      <vt:lpstr>Типи соціальних мереж і їхні бізнес-моделі (продовження)</vt:lpstr>
      <vt:lpstr>Особливості і технології </vt:lpstr>
      <vt:lpstr>Онлайн аукціони</vt:lpstr>
      <vt:lpstr>Переваги аукціонів</vt:lpstr>
      <vt:lpstr>Ризики і недоліки аукціонів</vt:lpstr>
      <vt:lpstr>eBay</vt:lpstr>
      <vt:lpstr>eBay</vt:lpstr>
      <vt:lpstr>Бізнес-модель аукціону</vt:lpstr>
      <vt:lpstr>Види аукціонів</vt:lpstr>
      <vt:lpstr>Чинники, які треба враховувати, влаштовуючи аукціон</vt:lpstr>
      <vt:lpstr>Коли аукціони зазнають невдачі</vt:lpstr>
      <vt:lpstr>Зменшення ризику</vt:lpstr>
      <vt:lpstr>Інтернет-портали</vt:lpstr>
      <vt:lpstr>Yahoo!</vt:lpstr>
      <vt:lpstr>Yahoo!</vt:lpstr>
      <vt:lpstr>Yahoo!</vt:lpstr>
      <vt:lpstr>Типи порталів</vt:lpstr>
      <vt:lpstr>Приклади порталів</vt:lpstr>
      <vt:lpstr>Джерела доходів для порталів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Інтернет-спільноти</dc:title>
  <dc:creator>Lily</dc:creator>
  <cp:lastModifiedBy>Lily</cp:lastModifiedBy>
  <cp:revision>12</cp:revision>
  <dcterms:created xsi:type="dcterms:W3CDTF">2016-11-11T15:53:28Z</dcterms:created>
  <dcterms:modified xsi:type="dcterms:W3CDTF">2016-11-11T18:07:09Z</dcterms:modified>
</cp:coreProperties>
</file>