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5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89" r:id="rId37"/>
    <p:sldId id="291" r:id="rId38"/>
    <p:sldId id="292" r:id="rId39"/>
    <p:sldId id="293" r:id="rId40"/>
    <p:sldId id="294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973FD-63D7-435F-A527-87080460E00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CDC28-8AAC-415B-884F-4936E34538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973FD-63D7-435F-A527-87080460E00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CDC28-8AAC-415B-884F-4936E34538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973FD-63D7-435F-A527-87080460E00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CDC28-8AAC-415B-884F-4936E34538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973FD-63D7-435F-A527-87080460E00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CDC28-8AAC-415B-884F-4936E34538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973FD-63D7-435F-A527-87080460E00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CDC28-8AAC-415B-884F-4936E345388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973FD-63D7-435F-A527-87080460E00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CDC28-8AAC-415B-884F-4936E34538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973FD-63D7-435F-A527-87080460E00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CDC28-8AAC-415B-884F-4936E34538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973FD-63D7-435F-A527-87080460E00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CDC28-8AAC-415B-884F-4936E34538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973FD-63D7-435F-A527-87080460E00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CDC28-8AAC-415B-884F-4936E345388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973FD-63D7-435F-A527-87080460E00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CDC28-8AAC-415B-884F-4936E34538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973FD-63D7-435F-A527-87080460E00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3CDC28-8AAC-415B-884F-4936E34538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BF973FD-63D7-435F-A527-87080460E003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23CDC28-8AAC-415B-884F-4936E345388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Реакція ринку на зміну ціни: економічні, конкурентні, емоційні чинники та чинники </a:t>
            </a:r>
            <a:r>
              <a:rPr lang="uk-UA" b="1" dirty="0" smtClean="0"/>
              <a:t>сприйняття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7160840" cy="3528392"/>
          </a:xfrm>
        </p:spPr>
        <p:txBody>
          <a:bodyPr>
            <a:normAutofit lnSpcReduction="1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uk-UA" dirty="0"/>
              <a:t>Економічні чинники і цінова еластичність</a:t>
            </a:r>
            <a:endParaRPr lang="ru-RU" dirty="0"/>
          </a:p>
          <a:p>
            <a:pPr marL="514350" lvl="0" indent="-514350" algn="l">
              <a:buFont typeface="+mj-lt"/>
              <a:buAutoNum type="arabicPeriod"/>
            </a:pPr>
            <a:r>
              <a:rPr lang="uk-UA" dirty="0"/>
              <a:t>Вплив конкурентів на чутливість ринку до зміни ціни.</a:t>
            </a:r>
            <a:endParaRPr lang="ru-RU" dirty="0"/>
          </a:p>
          <a:p>
            <a:pPr marL="514350" lvl="0" indent="-514350" algn="l">
              <a:buFont typeface="+mj-lt"/>
              <a:buAutoNum type="arabicPeriod"/>
            </a:pPr>
            <a:r>
              <a:rPr lang="uk-UA" dirty="0"/>
              <a:t>Чинники сприйняття</a:t>
            </a:r>
            <a:endParaRPr lang="ru-RU" dirty="0"/>
          </a:p>
          <a:p>
            <a:pPr marL="514350" indent="-514350" algn="l">
              <a:buFont typeface="+mj-lt"/>
              <a:buAutoNum type="arabicPeriod"/>
            </a:pPr>
            <a:r>
              <a:rPr lang="uk-UA" dirty="0"/>
              <a:t>Емоційні </a:t>
            </a:r>
            <a:r>
              <a:rPr lang="uk-UA" dirty="0" smtClean="0"/>
              <a:t>чинники</a:t>
            </a:r>
            <a:endParaRPr lang="en-US" dirty="0" smtClean="0"/>
          </a:p>
          <a:p>
            <a:pPr marL="514350" indent="-514350" algn="l">
              <a:buFont typeface="+mj-lt"/>
              <a:buAutoNum type="arabicPeriod"/>
            </a:pPr>
            <a:endParaRPr lang="en-US" dirty="0"/>
          </a:p>
          <a:p>
            <a:pPr marL="514350" indent="-514350" algn="l">
              <a:buFont typeface="+mj-lt"/>
              <a:buAutoNum type="arabicPeriod"/>
            </a:pPr>
            <a:endParaRPr lang="en-US" dirty="0" smtClean="0"/>
          </a:p>
          <a:p>
            <a:pPr marL="0" algn="l"/>
            <a:r>
              <a:rPr lang="uk-UA" sz="2000" dirty="0" smtClean="0"/>
              <a:t>доц. Українець Л.А.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94428"/>
            <a:ext cx="2138735" cy="20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63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Обчислення реакції ринку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dirty="0"/>
              <a:t>%</a:t>
            </a:r>
            <a:r>
              <a:rPr lang="uk-UA" dirty="0">
                <a:sym typeface="Symbol"/>
              </a:rPr>
              <a:t></a:t>
            </a:r>
            <a:r>
              <a:rPr lang="uk-UA" dirty="0"/>
              <a:t> Обсяг продажів = Е</a:t>
            </a:r>
            <a:r>
              <a:rPr lang="uk-UA" dirty="0">
                <a:sym typeface="Symbol"/>
              </a:rPr>
              <a:t></a:t>
            </a:r>
            <a:r>
              <a:rPr lang="uk-UA" dirty="0"/>
              <a:t> % </a:t>
            </a:r>
            <a:r>
              <a:rPr lang="uk-UA" dirty="0">
                <a:sym typeface="Symbol"/>
              </a:rPr>
              <a:t></a:t>
            </a:r>
            <a:r>
              <a:rPr lang="uk-UA" dirty="0"/>
              <a:t> Р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341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670295"/>
              </p:ext>
            </p:extLst>
          </p:nvPr>
        </p:nvGraphicFramePr>
        <p:xfrm>
          <a:off x="1043608" y="908720"/>
          <a:ext cx="7643192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596"/>
                <a:gridCol w="3821596"/>
              </a:tblGrid>
              <a:tr h="447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uk-UA" sz="2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uk-U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2000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uk-UA" sz="2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uk-U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10 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uk-UA" sz="2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uk-U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12 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ВЕ =  - 500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 = -2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 зросте прибуток компанії?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74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38656363"/>
                  </p:ext>
                </p:extLst>
              </p:nvPr>
            </p:nvGraphicFramePr>
            <p:xfrm>
              <a:off x="1043608" y="908720"/>
              <a:ext cx="7992888" cy="5059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3312"/>
                    <a:gridCol w="4679576"/>
                  </a:tblGrid>
                  <a:tr h="4471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kumimoji="0" lang="uk-UA" sz="28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2000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kumimoji="0" lang="uk-UA" sz="28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10 ₴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kumimoji="0" lang="uk-UA" sz="28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12 ₴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ВЕ =  - 500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Е = -2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uk-UA" sz="2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Чи зросте прибуток компанії?</a:t>
                          </a:r>
                        </a:p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</a:rPr>
                            <a:t>Крок 1.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uk-UA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%∆ Р= </m:t>
                              </m:r>
                              <m:f>
                                <m:f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uk-UA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12−10</m:t>
                                  </m:r>
                                </m:num>
                                <m:den>
                                  <m:r>
                                    <a:rPr kumimoji="0" lang="uk-UA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kumimoji="0" lang="uk-UA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×100</m:t>
                              </m:r>
                            </m:oMath>
                          </a14:m>
                          <a:r>
                            <a:rPr kumimoji="0" lang="ru-RU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20%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:endParaRPr kumimoji="0" lang="ru-RU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38656363"/>
                  </p:ext>
                </p:extLst>
              </p:nvPr>
            </p:nvGraphicFramePr>
            <p:xfrm>
              <a:off x="1043608" y="908720"/>
              <a:ext cx="7992888" cy="5059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3312"/>
                    <a:gridCol w="4679576"/>
                  </a:tblGrid>
                  <a:tr h="50596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kumimoji="0" lang="uk-UA" sz="28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2000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kumimoji="0" lang="uk-UA" sz="28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10 ₴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kumimoji="0" lang="uk-UA" sz="28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12 ₴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ВЕ =  - 500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Е = -2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uk-UA" sz="2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Чи зросте прибуток компанії?</a:t>
                          </a:r>
                        </a:p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0703" t="-964" r="-130" b="-1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3564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55401164"/>
                  </p:ext>
                </p:extLst>
              </p:nvPr>
            </p:nvGraphicFramePr>
            <p:xfrm>
              <a:off x="971600" y="908720"/>
              <a:ext cx="8172400" cy="5059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99618"/>
                    <a:gridCol w="4872782"/>
                  </a:tblGrid>
                  <a:tr h="4471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kumimoji="0" lang="uk-UA" sz="28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2000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kumimoji="0" lang="uk-UA" sz="28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10 ₴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kumimoji="0" lang="uk-UA" sz="28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12 ₴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ВЕ =  - 500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Е = -2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uk-UA" sz="2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Чи зросте прибуток компанії?</a:t>
                          </a:r>
                        </a:p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Крок 1.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uk-UA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%∆ Р= </m:t>
                              </m:r>
                              <m:f>
                                <m:f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uk-UA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12−10</m:t>
                                  </m:r>
                                </m:num>
                                <m:den>
                                  <m:r>
                                    <a:rPr kumimoji="0" lang="uk-UA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kumimoji="0" lang="uk-UA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×100</m:t>
                              </m:r>
                            </m:oMath>
                          </a14:m>
                          <a:r>
                            <a:rPr kumimoji="0" lang="ru-RU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20%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:endParaRPr kumimoji="0" lang="uk-UA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Крок 2.</a:t>
                          </a:r>
                          <a:endParaRPr kumimoji="0" lang="ru-RU" sz="24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:r>
                            <a:rPr lang="uk-UA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Arial Unicode MS"/>
                              <a:cs typeface="Arial Unicode MS"/>
                            </a:rPr>
                            <a:t>%</a:t>
                          </a:r>
                          <a:r>
                            <a:rPr lang="uk-UA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Arial Unicode MS"/>
                              <a:cs typeface="Arial Unicode MS"/>
                              <a:sym typeface="Symbol"/>
                            </a:rPr>
                            <a:t></a:t>
                          </a:r>
                          <a:r>
                            <a:rPr lang="uk-UA" sz="2400" b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Arial Unicode MS"/>
                              <a:cs typeface="Arial Unicode MS"/>
                            </a:rPr>
                            <a:t> Обсяг продажів =  -2</a:t>
                          </a:r>
                          <a14:m>
                            <m:oMath xmlns:m="http://schemas.openxmlformats.org/officeDocument/2006/math">
                              <m:r>
                                <a:rPr kumimoji="0" lang="uk-UA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ru-RU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20% = -40%</a:t>
                          </a:r>
                          <a:endParaRPr kumimoji="0" lang="ru-RU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sz="240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55401164"/>
                  </p:ext>
                </p:extLst>
              </p:nvPr>
            </p:nvGraphicFramePr>
            <p:xfrm>
              <a:off x="971600" y="908720"/>
              <a:ext cx="8172400" cy="5059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99618"/>
                    <a:gridCol w="4872782"/>
                  </a:tblGrid>
                  <a:tr h="50596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kumimoji="0" lang="uk-UA" sz="28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2000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kumimoji="0" lang="uk-UA" sz="28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10 ₴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kumimoji="0" lang="uk-UA" sz="28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12 ₴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ВЕ =  - 500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Е = -2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uk-UA" sz="2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Чи зросте прибуток компанії?</a:t>
                          </a:r>
                        </a:p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7625" t="-964" b="-1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97291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43923901"/>
                  </p:ext>
                </p:extLst>
              </p:nvPr>
            </p:nvGraphicFramePr>
            <p:xfrm>
              <a:off x="971600" y="908720"/>
              <a:ext cx="7920880" cy="5059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05986"/>
                    <a:gridCol w="4514894"/>
                  </a:tblGrid>
                  <a:tr h="4471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kumimoji="0" lang="uk-UA" sz="28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2000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kumimoji="0" lang="uk-UA" sz="28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10 ₴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kumimoji="0" lang="uk-UA" sz="28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12 ₴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ВЕ =  - 500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Е = -2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uk-UA" sz="2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Чи зросте прибуток компанії?</a:t>
                          </a:r>
                        </a:p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</a:rPr>
                            <a:t>Обрахунок критичної еластичності</a:t>
                          </a:r>
                        </a:p>
                        <a:p>
                          <a:endParaRPr lang="uk-UA" sz="24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</a:rPr>
                            <a:t>%ВЕ = - 25%</a:t>
                          </a:r>
                        </a:p>
                        <a:p>
                          <a:endParaRPr lang="uk-UA" sz="24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</a:rPr>
                            <a:t>Критична Е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uk-UA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uk-UA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 </m:t>
                                  </m:r>
                                  <m:r>
                                    <a:rPr lang="uk-UA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𝟐𝟓</m:t>
                                  </m:r>
                                </m:num>
                                <m:den>
                                  <m:r>
                                    <a:rPr lang="uk-UA" sz="2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𝟐𝟎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 = -1,25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43923901"/>
                  </p:ext>
                </p:extLst>
              </p:nvPr>
            </p:nvGraphicFramePr>
            <p:xfrm>
              <a:off x="971600" y="908720"/>
              <a:ext cx="7920880" cy="5059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05986"/>
                    <a:gridCol w="4514894"/>
                  </a:tblGrid>
                  <a:tr h="50596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kumimoji="0" lang="uk-UA" sz="28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2000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kumimoji="0" lang="uk-UA" sz="28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10 ₴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kumimoji="0" lang="uk-UA" sz="28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12 ₴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ВЕ =  - 500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Е = -2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uk-UA" sz="2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Чи зросте прибуток компанії?</a:t>
                          </a:r>
                        </a:p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5439" t="-964" b="-1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86229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b="1" dirty="0"/>
              <a:t>Цінова еластичність товарної категорії </a:t>
            </a:r>
            <a:r>
              <a:rPr lang="uk-UA" dirty="0" smtClean="0"/>
              <a:t>– це відсоткова </a:t>
            </a:r>
            <a:r>
              <a:rPr lang="uk-UA" dirty="0"/>
              <a:t>зміна у продажах товарної категорії, розділена на відсоткову зміну середньої ціни цієї товарної категорії.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479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Цінова </a:t>
            </a:r>
            <a:r>
              <a:rPr lang="uk-UA" dirty="0"/>
              <a:t>еластичність товарних категорій (США</a:t>
            </a:r>
            <a:r>
              <a:rPr lang="uk-UA" dirty="0" smtClean="0"/>
              <a:t>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859460"/>
              </p:ext>
            </p:extLst>
          </p:nvPr>
        </p:nvGraphicFramePr>
        <p:xfrm>
          <a:off x="1043608" y="1700813"/>
          <a:ext cx="7776864" cy="4176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025"/>
                <a:gridCol w="3888839"/>
              </a:tblGrid>
              <a:tr h="37967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Товарна категорія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Цінова еластичність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37967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Бавовна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-0,12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37967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Картопля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-0,31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37967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Кукурудза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-0,49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37967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Фармацевтична продукція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-0,50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37967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Овес 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-0,56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37967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Яловичина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-0,92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37967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Автомобільні шини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-1,20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37967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Електроенергія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-1,20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37967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Риба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-2,20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37967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Кінофільми першого прокату</a:t>
                      </a:r>
                      <a:endParaRPr lang="ru-RU" sz="18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-3,70</a:t>
                      </a:r>
                      <a:endParaRPr lang="ru-RU" sz="18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945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972692"/>
              </p:ext>
            </p:extLst>
          </p:nvPr>
        </p:nvGraphicFramePr>
        <p:xfrm>
          <a:off x="1043607" y="692696"/>
          <a:ext cx="750952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472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uk-UA" sz="2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uk-U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uk-UA" sz="2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uk-U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60 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uk-UA" sz="2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uk-U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57,6 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ВЕ =  120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 зросте прибуток компанії?</a:t>
                      </a:r>
                    </a:p>
                    <a:p>
                      <a:endParaRPr lang="uk-UA" dirty="0" smtClean="0"/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292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806434"/>
              </p:ext>
            </p:extLst>
          </p:nvPr>
        </p:nvGraphicFramePr>
        <p:xfrm>
          <a:off x="971600" y="692696"/>
          <a:ext cx="7581528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728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uk-UA" sz="2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uk-U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500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uk-UA" sz="2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uk-U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60 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uk-UA" sz="2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uk-U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57,6 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ВЕ =  120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 зросте прибуток компанії?</a:t>
                      </a:r>
                    </a:p>
                    <a:p>
                      <a:endParaRPr lang="uk-UA" dirty="0" smtClean="0"/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</a:rPr>
                        <a:t>%ВЕ =  24%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uk-UA" sz="2400" dirty="0" smtClean="0">
                          <a:solidFill>
                            <a:schemeClr val="tx1"/>
                          </a:solidFill>
                          <a:sym typeface="Symbol"/>
                        </a:rPr>
                        <a:t>Р = - 4%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400" dirty="0" smtClean="0">
                        <a:solidFill>
                          <a:schemeClr val="tx1"/>
                        </a:solidFill>
                        <a:sym typeface="Symbo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solidFill>
                            <a:schemeClr val="tx1"/>
                          </a:solidFill>
                          <a:sym typeface="Symbol"/>
                        </a:rPr>
                        <a:t>Критична Е = - 6</a:t>
                      </a:r>
                      <a:endParaRPr lang="uk-UA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410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Чинники, які впливають на чутливість ринку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Сума, на яку змінюється ціна</a:t>
            </a:r>
          </a:p>
          <a:p>
            <a:r>
              <a:rPr lang="uk-UA" dirty="0"/>
              <a:t>Частка зі зміненої ціни, яку </a:t>
            </a:r>
            <a:r>
              <a:rPr lang="uk-UA" dirty="0" smtClean="0"/>
              <a:t>заплатить споживач</a:t>
            </a:r>
          </a:p>
          <a:p>
            <a:r>
              <a:rPr lang="uk-UA" dirty="0" smtClean="0"/>
              <a:t>Вартість переходу</a:t>
            </a:r>
          </a:p>
          <a:p>
            <a:r>
              <a:rPr lang="uk-UA" dirty="0" smtClean="0"/>
              <a:t>Витрати, </a:t>
            </a:r>
            <a:r>
              <a:rPr lang="uk-UA" dirty="0"/>
              <a:t>пов'язані з пошуком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55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Цінова </a:t>
            </a:r>
            <a:r>
              <a:rPr lang="uk-UA" dirty="0"/>
              <a:t>еластичність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>
                          <a:latin typeface="Cambria Math"/>
                        </a:rPr>
                        <m:t>Е=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i="1">
                              <a:latin typeface="Cambria Math"/>
                            </a:rPr>
                            <m:t>%∆ Обсяг продажу</m:t>
                          </m:r>
                        </m:num>
                        <m:den>
                          <m:r>
                            <a:rPr lang="uk-UA" i="1">
                              <a:latin typeface="Cambria Math"/>
                            </a:rPr>
                            <m:t>% ∆ Р</m:t>
                          </m:r>
                        </m:den>
                      </m:f>
                    </m:oMath>
                  </m:oMathPara>
                </a14:m>
                <a:endParaRPr lang="ru-RU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690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Вплив </a:t>
            </a:r>
            <a:r>
              <a:rPr lang="uk-UA" dirty="0"/>
              <a:t>еластичності на загальний </a:t>
            </a:r>
            <a:r>
              <a:rPr lang="uk-UA" dirty="0" smtClean="0"/>
              <a:t>виторг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648210"/>
              </p:ext>
            </p:extLst>
          </p:nvPr>
        </p:nvGraphicFramePr>
        <p:xfrm>
          <a:off x="1043607" y="1556792"/>
          <a:ext cx="7992890" cy="4752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6023"/>
                <a:gridCol w="985306"/>
                <a:gridCol w="1658902"/>
                <a:gridCol w="980260"/>
                <a:gridCol w="964469"/>
                <a:gridCol w="1138965"/>
                <a:gridCol w="1138965"/>
              </a:tblGrid>
              <a:tr h="99037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Величина </a:t>
                      </a:r>
                      <a:r>
                        <a:rPr lang="uk-UA" sz="1600" dirty="0" err="1">
                          <a:effectLst/>
                        </a:rPr>
                        <a:t>E</a:t>
                      </a:r>
                      <a:r>
                        <a:rPr lang="uk-UA" sz="1600" baseline="-25000" dirty="0" err="1">
                          <a:effectLst/>
                        </a:rPr>
                        <a:t>d</a:t>
                      </a:r>
                      <a:r>
                        <a:rPr lang="uk-UA" sz="1600" baseline="-25000" dirty="0">
                          <a:effectLst/>
                        </a:rPr>
                        <a:t> (по модулю)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Визначення еластичності попиту</a:t>
                      </a:r>
                      <a:endParaRPr lang="ru-RU" sz="16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Вплив еластичного попиту на загальний виторг</a:t>
                      </a:r>
                      <a:endParaRPr lang="ru-RU" sz="16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Реакція покупців</a:t>
                      </a:r>
                      <a:endParaRPr lang="ru-RU" sz="16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якісне</a:t>
                      </a:r>
                      <a:endParaRPr lang="ru-RU" sz="1600" b="1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кількісне</a:t>
                      </a:r>
                      <a:endParaRPr lang="ru-RU" sz="1600" b="1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</a:t>
                      </a: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600" b="1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</a:t>
                      </a:r>
                      <a:r>
                        <a:rPr lang="uk-UA" sz="1600" b="1" dirty="0" smtClean="0">
                          <a:solidFill>
                            <a:schemeClr val="tx1"/>
                          </a:solidFill>
                        </a:rPr>
                        <a:t> Р</a:t>
                      </a:r>
                      <a:endParaRPr lang="ru-RU" sz="1600" b="1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</a:t>
                      </a: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600" b="1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</a:t>
                      </a:r>
                      <a:r>
                        <a:rPr lang="uk-UA" sz="1600" b="1" dirty="0" smtClean="0">
                          <a:solidFill>
                            <a:schemeClr val="tx1"/>
                          </a:solidFill>
                        </a:rPr>
                        <a:t> Р</a:t>
                      </a:r>
                      <a:endParaRPr lang="ru-RU" sz="1600" b="1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223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Е</a:t>
                      </a:r>
                      <a:r>
                        <a:rPr lang="uk-UA" sz="2000" baseline="-25000">
                          <a:effectLst/>
                        </a:rPr>
                        <a:t>d</a:t>
                      </a:r>
                      <a:r>
                        <a:rPr lang="uk-UA" sz="2000">
                          <a:effectLst/>
                        </a:rPr>
                        <a:t>&gt;1</a:t>
                      </a:r>
                      <a:endParaRPr lang="ru-RU" sz="20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Еластичний</a:t>
                      </a:r>
                      <a:endParaRPr lang="ru-RU" sz="1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Процентна зміна кількості запитуваного товару перевищує процентну зміну ціни</a:t>
                      </a:r>
                      <a:endParaRPr lang="ru-RU" sz="11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Загальний виторг зменшується</a:t>
                      </a:r>
                      <a:endParaRPr lang="ru-RU" sz="11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Загальний виторг збільшується</a:t>
                      </a:r>
                      <a:endParaRPr lang="ru-RU" sz="11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Значно знижують обсяг покупок. Попит знижується швидше, ніж росте ціна</a:t>
                      </a:r>
                      <a:endParaRPr lang="ru-RU" sz="11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Значно підвищують обсяг покупок. Попит росте швидше, ніж знижується ціна</a:t>
                      </a:r>
                      <a:endParaRPr lang="ru-RU" sz="11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/>
                </a:tc>
              </a:tr>
              <a:tr h="907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E</a:t>
                      </a:r>
                      <a:r>
                        <a:rPr lang="uk-UA" sz="2000" baseline="-25000">
                          <a:effectLst/>
                        </a:rPr>
                        <a:t>d</a:t>
                      </a:r>
                      <a:r>
                        <a:rPr lang="uk-UA" sz="2000">
                          <a:effectLst/>
                        </a:rPr>
                        <a:t>=1</a:t>
                      </a:r>
                      <a:endParaRPr lang="ru-RU" sz="20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Одинична еластичність</a:t>
                      </a:r>
                      <a:endParaRPr lang="ru-RU" sz="1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Процентна зміна кількості запитуваного товару  рівняється процентному зміні ціни</a:t>
                      </a:r>
                      <a:endParaRPr lang="ru-RU" sz="11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Загальний виторг незмінний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Arial Unicode MS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Загальний виторг незмінний</a:t>
                      </a:r>
                      <a:endParaRPr lang="ru-RU" sz="11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Зниження попиту прямо пропорційно збільшенню ціни</a:t>
                      </a:r>
                      <a:endParaRPr lang="ru-RU" sz="11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Збільшення попиту прямо пропорційно зниженню ціни</a:t>
                      </a:r>
                      <a:endParaRPr lang="ru-RU" sz="11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/>
                </a:tc>
              </a:tr>
              <a:tr h="114304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</a:rPr>
                        <a:t>E</a:t>
                      </a:r>
                      <a:r>
                        <a:rPr lang="uk-UA" sz="2000" baseline="-25000" dirty="0" err="1">
                          <a:effectLst/>
                        </a:rPr>
                        <a:t>d</a:t>
                      </a:r>
                      <a:r>
                        <a:rPr lang="uk-UA" sz="2000" dirty="0">
                          <a:effectLst/>
                        </a:rPr>
                        <a:t>&lt;1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Не еластичний</a:t>
                      </a:r>
                      <a:endParaRPr lang="ru-RU" sz="1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Процентна зміна кількості запитуваного товару менше процентної зміни ціни</a:t>
                      </a:r>
                      <a:endParaRPr lang="ru-RU" sz="11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Загальний виторг збільшується</a:t>
                      </a:r>
                      <a:endParaRPr lang="ru-RU" sz="11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Загальний виторг зменшується</a:t>
                      </a:r>
                      <a:endParaRPr lang="ru-RU" sz="11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Попит знижується повільніше, ніж росте ціна</a:t>
                      </a:r>
                      <a:endParaRPr lang="ru-RU" sz="11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Попит росте повільніше, ніж знижується ціна</a:t>
                      </a:r>
                      <a:endParaRPr lang="ru-RU" sz="11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0601" marR="206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664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Роль конкуренції у реакції ринку на зміну ціни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307977"/>
            <a:ext cx="7499350" cy="3080246"/>
          </a:xfrm>
        </p:spPr>
      </p:pic>
    </p:spTree>
    <p:extLst>
      <p:ext uri="{BB962C8B-B14F-4D97-AF65-F5344CB8AC3E}">
        <p14:creationId xmlns:p14="http://schemas.microsoft.com/office/powerpoint/2010/main" val="810500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Роль конкуренції у реакції ринку на зміну ціни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307977"/>
            <a:ext cx="7499350" cy="3080246"/>
          </a:xfrm>
        </p:spPr>
      </p:pic>
    </p:spTree>
    <p:extLst>
      <p:ext uri="{BB962C8B-B14F-4D97-AF65-F5344CB8AC3E}">
        <p14:creationId xmlns:p14="http://schemas.microsoft.com/office/powerpoint/2010/main" val="338853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Роль конкуренції у реакції ринку на зміну ціни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307977"/>
            <a:ext cx="7499350" cy="3080246"/>
          </a:xfrm>
        </p:spPr>
      </p:pic>
    </p:spTree>
    <p:extLst>
      <p:ext uri="{BB962C8B-B14F-4D97-AF65-F5344CB8AC3E}">
        <p14:creationId xmlns:p14="http://schemas.microsoft.com/office/powerpoint/2010/main" val="1953528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Конкурентна </a:t>
            </a:r>
            <a:r>
              <a:rPr lang="uk-UA" dirty="0"/>
              <a:t>позиція і ймовірна реакція на зміну </a:t>
            </a:r>
            <a:r>
              <a:rPr lang="uk-UA" dirty="0" smtClean="0"/>
              <a:t>ціни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155073"/>
              </p:ext>
            </p:extLst>
          </p:nvPr>
        </p:nvGraphicFramePr>
        <p:xfrm>
          <a:off x="1043608" y="1772816"/>
          <a:ext cx="7920880" cy="4494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5731"/>
                <a:gridCol w="2584447"/>
                <a:gridCol w="2410702"/>
              </a:tblGrid>
              <a:tr h="59540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Позиція конкурента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Відповідь конкурента на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5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зниження ціни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збільшення ціни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95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позиція співпраці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аналогічне підвищення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аналогічне збільшення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18668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агресивна позиція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без змін або підвищення на меншу суму</a:t>
                      </a:r>
                      <a:endParaRPr lang="ru-RU" sz="24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аналогічне зниження, або зниження на більшу суму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595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нейтральна позиція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без змін</a:t>
                      </a:r>
                      <a:endParaRPr lang="ru-RU" sz="24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без змін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651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Характеристики компанії, пов'язані з конкурентною позицією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939150"/>
              </p:ext>
            </p:extLst>
          </p:nvPr>
        </p:nvGraphicFramePr>
        <p:xfrm>
          <a:off x="1043609" y="1700810"/>
          <a:ext cx="7992888" cy="482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3675"/>
                <a:gridCol w="1745647"/>
                <a:gridCol w="1509229"/>
                <a:gridCol w="1368152"/>
                <a:gridCol w="1656185"/>
              </a:tblGrid>
              <a:tr h="69035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Позиція конкурента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Характеристика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7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Відносний розмір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Диференціація продукту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Витрати на одиницю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Мета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12237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позиція співпраці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однаковий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відсутня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рівні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утримувати частку ринку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741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агресивна позиція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менший чи більший</a:t>
                      </a:r>
                      <a:endParaRPr lang="ru-RU" sz="20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відсутня</a:t>
                      </a:r>
                      <a:endParaRPr lang="ru-RU" sz="20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нижчі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зростання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741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нейтральна позиція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значно більший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існує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нижчі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невизначена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82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/>
              <a:t>Матриця виграшів </a:t>
            </a:r>
            <a:r>
              <a:rPr lang="uk-UA" sz="3600" dirty="0" smtClean="0"/>
              <a:t>для </a:t>
            </a:r>
            <a:r>
              <a:rPr lang="uk-UA" sz="3600" dirty="0"/>
              <a:t>цінової конкуренції між компаніями А і </a:t>
            </a:r>
            <a:r>
              <a:rPr lang="uk-UA" sz="3600" dirty="0" smtClean="0"/>
              <a:t>В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0651"/>
              </p:ext>
            </p:extLst>
          </p:nvPr>
        </p:nvGraphicFramePr>
        <p:xfrm>
          <a:off x="539554" y="1556792"/>
          <a:ext cx="8352926" cy="4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8774"/>
                <a:gridCol w="3340821"/>
                <a:gridCol w="3433331"/>
              </a:tblGrid>
              <a:tr h="708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Суми в млн дол. 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Компанія А – незмінні ціни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Компанія А – знижує ціни</a:t>
                      </a:r>
                      <a:endParaRPr lang="ru-RU" sz="20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20941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Компанія В – незмінні ціни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Ситуація </a:t>
                      </a:r>
                      <a:r>
                        <a:rPr lang="uk-UA" sz="2000" b="1" dirty="0" smtClean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</a:rPr>
                        <a:t>А            В</a:t>
                      </a:r>
                      <a:endParaRPr lang="ru-RU" sz="20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10          </a:t>
                      </a:r>
                      <a:r>
                        <a:rPr lang="uk-UA" sz="2000" dirty="0" smtClean="0">
                          <a:effectLst/>
                        </a:rPr>
                        <a:t>10       Виторг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-3          </a:t>
                      </a:r>
                      <a:r>
                        <a:rPr lang="uk-UA" sz="2000" dirty="0" smtClean="0">
                          <a:effectLst/>
                        </a:rPr>
                        <a:t>- </a:t>
                      </a:r>
                      <a:r>
                        <a:rPr lang="uk-UA" sz="2000" dirty="0">
                          <a:effectLst/>
                        </a:rPr>
                        <a:t>3        </a:t>
                      </a:r>
                      <a:r>
                        <a:rPr lang="uk-UA" sz="2000" dirty="0" smtClean="0">
                          <a:effectLst/>
                        </a:rPr>
                        <a:t>Змінні </a:t>
                      </a:r>
                      <a:r>
                        <a:rPr lang="uk-UA" sz="2000" dirty="0">
                          <a:effectLst/>
                        </a:rPr>
                        <a:t>витрати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___   </a:t>
                      </a:r>
                      <a:r>
                        <a:rPr lang="uk-UA" sz="2000" dirty="0" smtClean="0">
                          <a:effectLst/>
                        </a:rPr>
                        <a:t>     </a:t>
                      </a:r>
                      <a:r>
                        <a:rPr lang="uk-UA" sz="2000" dirty="0">
                          <a:effectLst/>
                        </a:rPr>
                        <a:t>___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  7           </a:t>
                      </a:r>
                      <a:r>
                        <a:rPr lang="uk-UA" sz="2000" dirty="0" smtClean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7       </a:t>
                      </a:r>
                      <a:r>
                        <a:rPr lang="uk-UA" sz="2000" dirty="0" smtClean="0">
                          <a:effectLst/>
                        </a:rPr>
                        <a:t> Прибуток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Ситуація </a:t>
                      </a:r>
                      <a:r>
                        <a:rPr lang="uk-UA" sz="2000" b="1" dirty="0" smtClean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</a:rPr>
                        <a:t>А              В</a:t>
                      </a:r>
                      <a:endParaRPr lang="ru-RU" sz="20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13,50 </a:t>
                      </a:r>
                      <a:r>
                        <a:rPr lang="uk-UA" sz="2000" dirty="0" smtClean="0">
                          <a:effectLst/>
                        </a:rPr>
                        <a:t>   </a:t>
                      </a:r>
                      <a:r>
                        <a:rPr lang="uk-UA" sz="2000" baseline="0" dirty="0" smtClean="0">
                          <a:effectLst/>
                        </a:rPr>
                        <a:t> </a:t>
                      </a:r>
                      <a:r>
                        <a:rPr lang="uk-UA" sz="2000" dirty="0" smtClean="0">
                          <a:effectLst/>
                        </a:rPr>
                        <a:t>5,00      Виторг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-4,50  </a:t>
                      </a:r>
                      <a:r>
                        <a:rPr lang="uk-UA" sz="2000" dirty="0" smtClean="0">
                          <a:effectLst/>
                        </a:rPr>
                        <a:t>  - </a:t>
                      </a:r>
                      <a:r>
                        <a:rPr lang="uk-UA" sz="2000" dirty="0">
                          <a:effectLst/>
                        </a:rPr>
                        <a:t>1,50 </a:t>
                      </a:r>
                      <a:r>
                        <a:rPr lang="uk-UA" sz="2000" dirty="0" smtClean="0">
                          <a:effectLst/>
                        </a:rPr>
                        <a:t>     Змінні </a:t>
                      </a:r>
                      <a:r>
                        <a:rPr lang="uk-UA" sz="2000" dirty="0">
                          <a:effectLst/>
                        </a:rPr>
                        <a:t>витрати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____      _____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  9,00      </a:t>
                      </a:r>
                      <a:r>
                        <a:rPr lang="uk-UA" sz="2000" dirty="0" smtClean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3,50    </a:t>
                      </a:r>
                      <a:r>
                        <a:rPr lang="uk-UA" sz="2000" dirty="0" smtClean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Прибуток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20941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ru-RU" sz="2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Компанія В – знижує ціни</a:t>
                      </a:r>
                      <a:endParaRPr lang="ru-RU" sz="20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Ситуація </a:t>
                      </a:r>
                      <a:r>
                        <a:rPr lang="uk-UA" sz="2000" b="1" dirty="0" smtClean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</a:rPr>
                        <a:t>А             В</a:t>
                      </a:r>
                      <a:endParaRPr lang="ru-RU" sz="20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5,00  </a:t>
                      </a:r>
                      <a:r>
                        <a:rPr lang="uk-UA" sz="2000" dirty="0" smtClean="0">
                          <a:effectLst/>
                        </a:rPr>
                        <a:t>   </a:t>
                      </a:r>
                      <a:r>
                        <a:rPr lang="uk-UA" sz="2000" dirty="0">
                          <a:effectLst/>
                        </a:rPr>
                        <a:t>13,50  </a:t>
                      </a:r>
                      <a:r>
                        <a:rPr lang="uk-UA" sz="2000" dirty="0" smtClean="0">
                          <a:effectLst/>
                        </a:rPr>
                        <a:t>  Виторг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-1,50 </a:t>
                      </a:r>
                      <a:r>
                        <a:rPr lang="uk-UA" sz="2000" dirty="0" smtClean="0">
                          <a:effectLst/>
                        </a:rPr>
                        <a:t>  - </a:t>
                      </a:r>
                      <a:r>
                        <a:rPr lang="uk-UA" sz="2000" dirty="0">
                          <a:effectLst/>
                        </a:rPr>
                        <a:t>4,50 </a:t>
                      </a:r>
                      <a:r>
                        <a:rPr lang="uk-UA" sz="2000" dirty="0" smtClean="0">
                          <a:effectLst/>
                        </a:rPr>
                        <a:t>    Змінні </a:t>
                      </a:r>
                      <a:r>
                        <a:rPr lang="uk-UA" sz="2000" dirty="0">
                          <a:effectLst/>
                        </a:rPr>
                        <a:t>витрати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___        </a:t>
                      </a:r>
                      <a:r>
                        <a:rPr lang="uk-UA" sz="2000" dirty="0" smtClean="0">
                          <a:effectLst/>
                        </a:rPr>
                        <a:t>___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3,50       </a:t>
                      </a:r>
                      <a:r>
                        <a:rPr lang="uk-UA" sz="2000" dirty="0" smtClean="0">
                          <a:effectLst/>
                        </a:rPr>
                        <a:t>9,00     </a:t>
                      </a:r>
                      <a:r>
                        <a:rPr lang="uk-UA" sz="2000" dirty="0">
                          <a:effectLst/>
                        </a:rPr>
                        <a:t>Прибуток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Ситуація </a:t>
                      </a:r>
                      <a:r>
                        <a:rPr lang="uk-UA" sz="2000" b="1" dirty="0" smtClean="0">
                          <a:effectLst/>
                        </a:rPr>
                        <a:t>4</a:t>
                      </a:r>
                      <a:endParaRPr lang="ru-RU" sz="20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effectLst/>
                        </a:rPr>
                        <a:t>А             В</a:t>
                      </a:r>
                      <a:endParaRPr lang="ru-RU" sz="20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 9            </a:t>
                      </a:r>
                      <a:r>
                        <a:rPr lang="uk-UA" sz="2000" baseline="0" dirty="0" smtClean="0">
                          <a:effectLst/>
                        </a:rPr>
                        <a:t> </a:t>
                      </a:r>
                      <a:r>
                        <a:rPr lang="uk-UA" sz="2000" dirty="0" smtClean="0">
                          <a:effectLst/>
                        </a:rPr>
                        <a:t>9          </a:t>
                      </a:r>
                      <a:r>
                        <a:rPr lang="uk-UA" sz="2000" dirty="0">
                          <a:effectLst/>
                        </a:rPr>
                        <a:t>Виторг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-3    </a:t>
                      </a:r>
                      <a:r>
                        <a:rPr lang="uk-UA" sz="2000" dirty="0" smtClean="0">
                          <a:effectLst/>
                        </a:rPr>
                        <a:t>       </a:t>
                      </a:r>
                      <a:r>
                        <a:rPr lang="uk-UA" sz="2000" dirty="0">
                          <a:effectLst/>
                        </a:rPr>
                        <a:t>- 3  </a:t>
                      </a:r>
                      <a:r>
                        <a:rPr lang="uk-UA" sz="2000" dirty="0" smtClean="0">
                          <a:effectLst/>
                        </a:rPr>
                        <a:t>       </a:t>
                      </a:r>
                      <a:r>
                        <a:rPr lang="uk-UA" sz="2000" dirty="0">
                          <a:effectLst/>
                        </a:rPr>
                        <a:t>Змінні витрати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___     </a:t>
                      </a:r>
                      <a:r>
                        <a:rPr lang="uk-UA" sz="2000" dirty="0" smtClean="0">
                          <a:effectLst/>
                        </a:rPr>
                        <a:t>   </a:t>
                      </a:r>
                      <a:r>
                        <a:rPr lang="uk-UA" sz="2000" dirty="0">
                          <a:effectLst/>
                        </a:rPr>
                        <a:t>___</a:t>
                      </a:r>
                      <a:endParaRPr lang="ru-RU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  6       </a:t>
                      </a:r>
                      <a:r>
                        <a:rPr lang="uk-UA" sz="2000" dirty="0" smtClean="0">
                          <a:effectLst/>
                        </a:rPr>
                        <a:t>      </a:t>
                      </a:r>
                      <a:r>
                        <a:rPr lang="uk-UA" sz="2000" dirty="0">
                          <a:effectLst/>
                        </a:rPr>
                        <a:t>6   </a:t>
                      </a:r>
                      <a:r>
                        <a:rPr lang="uk-UA" sz="2000" dirty="0" smtClean="0">
                          <a:effectLst/>
                        </a:rPr>
                        <a:t>       </a:t>
                      </a:r>
                      <a:r>
                        <a:rPr lang="uk-UA" sz="2000" dirty="0">
                          <a:effectLst/>
                        </a:rPr>
                        <a:t>Прибуток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685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Усвідомлення ціни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Сприйняття цифр у ціні</a:t>
            </a:r>
          </a:p>
          <a:p>
            <a:r>
              <a:rPr lang="uk-UA" dirty="0" smtClean="0"/>
              <a:t>Знання рівня цін</a:t>
            </a:r>
          </a:p>
          <a:p>
            <a:r>
              <a:rPr lang="uk-UA" dirty="0" smtClean="0"/>
              <a:t>Знання значення цін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93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Сприйняття цифр у ціні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1988840"/>
            <a:ext cx="1081654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859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Вплив зміни першої цифри ціни на кривій попиту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2324100"/>
            <a:ext cx="55435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6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Цінова </a:t>
            </a:r>
            <a:r>
              <a:rPr lang="uk-UA" dirty="0"/>
              <a:t>еластичність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>
                          <a:latin typeface="Cambria Math"/>
                        </a:rPr>
                        <m:t>Е=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i="1">
                              <a:latin typeface="Cambria Math"/>
                            </a:rPr>
                            <m:t>%∆ Обсяг продажу</m:t>
                          </m:r>
                        </m:num>
                        <m:den>
                          <m:r>
                            <a:rPr lang="uk-UA" i="1">
                              <a:latin typeface="Cambria Math"/>
                            </a:rPr>
                            <m:t>% ∆ Р</m:t>
                          </m:r>
                        </m:den>
                      </m:f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uk-UA" i="1" dirty="0" smtClean="0"/>
                  <a:t>Зміна ціни у відсотках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>
                          <a:latin typeface="Cambria Math"/>
                        </a:rPr>
                        <m:t>%∆ Р= 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i="1">
                                  <a:latin typeface="Cambria Math"/>
                                </a:rPr>
                                <m:t>Р</m:t>
                              </m:r>
                            </m:e>
                            <m:sub>
                              <m:r>
                                <a:rPr lang="uk-UA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i="1">
                                  <a:latin typeface="Cambria Math"/>
                                </a:rPr>
                                <m:t>Р</m:t>
                              </m:r>
                            </m:e>
                            <m:sub>
                              <m:r>
                                <a:rPr lang="uk-UA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i="1">
                                  <a:latin typeface="Cambria Math"/>
                                </a:rPr>
                                <m:t>Р</m:t>
                              </m:r>
                            </m:e>
                            <m:sub>
                              <m:r>
                                <a:rPr lang="uk-UA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uk-UA" i="1">
                          <a:latin typeface="Cambria Math"/>
                        </a:rPr>
                        <m:t>×100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995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Джерела інформації про рівень цін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Знання цін на товари, які покупець вже купував</a:t>
            </a:r>
          </a:p>
          <a:p>
            <a:r>
              <a:rPr lang="uk-UA" dirty="0" smtClean="0"/>
              <a:t>Знання цін на товари, які покупець не купив</a:t>
            </a:r>
          </a:p>
          <a:p>
            <a:r>
              <a:rPr lang="uk-UA" dirty="0" smtClean="0"/>
              <a:t>Міркування щодо чинників, які впливають на рівень цін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013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Точність спогадів про ціни у супермаркеті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063385"/>
              </p:ext>
            </p:extLst>
          </p:nvPr>
        </p:nvGraphicFramePr>
        <p:xfrm>
          <a:off x="1043608" y="1844824"/>
          <a:ext cx="7560840" cy="4334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2664296"/>
              </a:tblGrid>
              <a:tr h="89289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Рівень точності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Відсоток респондентів</a:t>
                      </a:r>
                      <a:endParaRPr lang="ru-RU" sz="24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76328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Абсолютно правильно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2%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89289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Похибка у 5%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19%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89289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Загальне уявлення про рівень цін</a:t>
                      </a:r>
                      <a:endParaRPr lang="ru-RU" sz="24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65%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89289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«Цінові забудьки»</a:t>
                      </a:r>
                      <a:endParaRPr lang="ru-RU" sz="24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14%</a:t>
                      </a:r>
                      <a:endParaRPr lang="ru-RU" sz="24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281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Чинники, які впливають на запам'ятовування цін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/>
              <a:t>Рівень ціни продукту</a:t>
            </a:r>
            <a:r>
              <a:rPr lang="uk-UA" sz="3600" dirty="0" smtClean="0"/>
              <a:t>.</a:t>
            </a:r>
            <a:endParaRPr lang="ru-RU" sz="3600" dirty="0"/>
          </a:p>
          <a:p>
            <a:r>
              <a:rPr lang="uk-UA" sz="3600" dirty="0"/>
              <a:t>Коливання ціни в часі. </a:t>
            </a:r>
            <a:endParaRPr lang="uk-UA" sz="3600" dirty="0" smtClean="0"/>
          </a:p>
          <a:p>
            <a:r>
              <a:rPr lang="uk-UA" sz="3600" dirty="0" smtClean="0"/>
              <a:t>Відмінні </a:t>
            </a:r>
            <a:r>
              <a:rPr lang="uk-UA" sz="3600" dirty="0"/>
              <a:t>ціни на різні марки. </a:t>
            </a:r>
            <a:endParaRPr lang="ru-RU" sz="3600" dirty="0"/>
          </a:p>
          <a:p>
            <a:r>
              <a:rPr lang="uk-UA" sz="3600" dirty="0"/>
              <a:t>Можливість вивчити </a:t>
            </a:r>
            <a:r>
              <a:rPr lang="uk-UA" sz="3600" dirty="0" smtClean="0"/>
              <a:t>ціни.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32379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Частка споживачів, які здійснюють пошук інформації щодо цін </a:t>
            </a:r>
            <a:r>
              <a:rPr lang="uk-UA" dirty="0" smtClean="0"/>
              <a:t>(%)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13360"/>
              </p:ext>
            </p:extLst>
          </p:nvPr>
        </p:nvGraphicFramePr>
        <p:xfrm>
          <a:off x="971600" y="1772818"/>
          <a:ext cx="7920880" cy="4608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6718"/>
                <a:gridCol w="1768054"/>
                <a:gridCol w="1760739"/>
                <a:gridCol w="1775369"/>
              </a:tblGrid>
              <a:tr h="12668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Країна/товар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Не шукають інформації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Обмежено шукають інформацію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Прискіпливо шукають інформацію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8354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США / </a:t>
                      </a:r>
                      <a:endParaRPr lang="uk-UA" sz="20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побутова </a:t>
                      </a:r>
                      <a:r>
                        <a:rPr lang="uk-UA" sz="2000" dirty="0">
                          <a:effectLst/>
                        </a:rPr>
                        <a:t>техніка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24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45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11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8354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Австралія</a:t>
                      </a:r>
                      <a:r>
                        <a:rPr lang="uk-UA" sz="2000" dirty="0" smtClean="0">
                          <a:effectLst/>
                        </a:rPr>
                        <a:t>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автомобілі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24</a:t>
                      </a:r>
                      <a:endParaRPr lang="ru-RU" sz="20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58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18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8354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США</a:t>
                      </a:r>
                      <a:r>
                        <a:rPr lang="uk-UA" sz="2000" dirty="0" smtClean="0">
                          <a:effectLst/>
                        </a:rPr>
                        <a:t>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професійні </a:t>
                      </a:r>
                      <a:r>
                        <a:rPr lang="uk-UA" sz="2000" dirty="0">
                          <a:effectLst/>
                        </a:rPr>
                        <a:t>послуги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55</a:t>
                      </a:r>
                      <a:endParaRPr lang="ru-RU" sz="20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38</a:t>
                      </a:r>
                      <a:endParaRPr lang="ru-RU" sz="20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7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8354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Австралія</a:t>
                      </a:r>
                      <a:r>
                        <a:rPr lang="uk-UA" sz="2000" dirty="0" smtClean="0">
                          <a:effectLst/>
                        </a:rPr>
                        <a:t>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професійні </a:t>
                      </a:r>
                      <a:r>
                        <a:rPr lang="uk-UA" sz="2000" dirty="0">
                          <a:effectLst/>
                        </a:rPr>
                        <a:t>послуги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53</a:t>
                      </a:r>
                      <a:endParaRPr lang="ru-RU" sz="20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35</a:t>
                      </a:r>
                      <a:endParaRPr lang="ru-RU" sz="200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12</a:t>
                      </a:r>
                      <a:endParaRPr lang="ru-RU" sz="200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837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052736"/>
            <a:ext cx="7499176" cy="5073427"/>
          </a:xfrm>
        </p:spPr>
        <p:txBody>
          <a:bodyPr/>
          <a:lstStyle/>
          <a:p>
            <a:pPr algn="just"/>
            <a:r>
              <a:rPr lang="uk-UA" b="1" dirty="0" smtClean="0"/>
              <a:t>Внутрішня контрольна ціна - </a:t>
            </a:r>
            <a:r>
              <a:rPr lang="uk-UA" dirty="0" err="1"/>
              <a:t>ціна</a:t>
            </a:r>
            <a:r>
              <a:rPr lang="uk-UA" dirty="0"/>
              <a:t> чи проміжок цін, який виникає у свідомості </a:t>
            </a:r>
            <a:r>
              <a:rPr lang="uk-UA" dirty="0" smtClean="0"/>
              <a:t>споживача </a:t>
            </a:r>
            <a:r>
              <a:rPr lang="uk-UA" dirty="0"/>
              <a:t>і слугує як основа для </a:t>
            </a:r>
            <a:r>
              <a:rPr lang="uk-UA" dirty="0" smtClean="0"/>
              <a:t>формування судження щодо цін</a:t>
            </a:r>
            <a:r>
              <a:rPr lang="uk-UA" dirty="0"/>
              <a:t>, які споживач </a:t>
            </a:r>
            <a:r>
              <a:rPr lang="uk-UA" dirty="0" smtClean="0"/>
              <a:t>бачить.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247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Збільшення обізнаності споживача щодо рівня цін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Спрощення системи цін</a:t>
            </a:r>
          </a:p>
          <a:p>
            <a:r>
              <a:rPr lang="uk-UA" dirty="0" smtClean="0"/>
              <a:t>Реклама цін</a:t>
            </a:r>
          </a:p>
          <a:p>
            <a:r>
              <a:rPr lang="uk-UA" dirty="0" smtClean="0"/>
              <a:t>Використання круглих цін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392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uk-UA" sz="2400" dirty="0"/>
              <a:t>Стандартні цінові точки у </a:t>
            </a:r>
            <a:r>
              <a:rPr lang="uk-UA" sz="2400" dirty="0" smtClean="0"/>
              <a:t>Інтернет - магазині</a:t>
            </a:r>
            <a:endParaRPr lang="ru-RU" sz="2400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64704"/>
            <a:ext cx="482453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85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Збільшення обізнаності споживача щодо рівня цін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Спрощення системи цін</a:t>
            </a:r>
          </a:p>
          <a:p>
            <a:r>
              <a:rPr lang="uk-UA" dirty="0" smtClean="0"/>
              <a:t>Реклама цін</a:t>
            </a:r>
          </a:p>
          <a:p>
            <a:r>
              <a:rPr lang="uk-UA" dirty="0" smtClean="0"/>
              <a:t>Використання круглих цін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215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Зниження обізнаності щодо цін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Ускладнення системи цін</a:t>
            </a:r>
          </a:p>
          <a:p>
            <a:r>
              <a:rPr lang="uk-UA" dirty="0" smtClean="0"/>
              <a:t>Ускладнення продукції</a:t>
            </a:r>
          </a:p>
          <a:p>
            <a:r>
              <a:rPr lang="uk-UA" dirty="0" smtClean="0"/>
              <a:t>Ускладнення цінового формату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117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Поділ ціни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92088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17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Цінова </a:t>
            </a:r>
            <a:r>
              <a:rPr lang="uk-UA" dirty="0"/>
              <a:t>еластичність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>
                          <a:latin typeface="Cambria Math"/>
                        </a:rPr>
                        <m:t>Е=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i="1">
                              <a:latin typeface="Cambria Math"/>
                            </a:rPr>
                            <m:t>%∆ Обсяг продажу</m:t>
                          </m:r>
                        </m:num>
                        <m:den>
                          <m:r>
                            <a:rPr lang="uk-UA" i="1">
                              <a:latin typeface="Cambria Math"/>
                            </a:rPr>
                            <m:t>% ∆ Р</m:t>
                          </m:r>
                        </m:den>
                      </m:f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uk-UA" i="1" dirty="0" smtClean="0"/>
                  <a:t>Зміна ціни у відсотках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>
                          <a:latin typeface="Cambria Math"/>
                        </a:rPr>
                        <m:t>%∆ Р= 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i="1">
                                  <a:latin typeface="Cambria Math"/>
                                </a:rPr>
                                <m:t>Р</m:t>
                              </m:r>
                            </m:e>
                            <m:sub>
                              <m:r>
                                <a:rPr lang="uk-UA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i="1">
                                  <a:latin typeface="Cambria Math"/>
                                </a:rPr>
                                <m:t>Р</m:t>
                              </m:r>
                            </m:e>
                            <m:sub>
                              <m:r>
                                <a:rPr lang="uk-UA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i="1">
                                  <a:latin typeface="Cambria Math"/>
                                </a:rPr>
                                <m:t>Р</m:t>
                              </m:r>
                            </m:e>
                            <m:sub>
                              <m:r>
                                <a:rPr lang="uk-UA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uk-UA" i="1">
                          <a:latin typeface="Cambria Math"/>
                        </a:rPr>
                        <m:t>×100</m:t>
                      </m:r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uk-UA" i="1" dirty="0" smtClean="0"/>
                  <a:t>Зміна </a:t>
                </a:r>
                <a:r>
                  <a:rPr lang="uk-UA" i="1" dirty="0"/>
                  <a:t>обсягів продажу у відсотках</a:t>
                </a:r>
                <a:endParaRPr lang="ru-RU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>
                          <a:latin typeface="Cambria Math"/>
                        </a:rPr>
                        <m:t>%∆ Обсяг продажу= 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uk-UA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uk-UA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uk-UA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uk-UA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uk-UA" i="1">
                          <a:latin typeface="Cambria Math"/>
                        </a:rPr>
                        <m:t>×100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547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Зниження обізнаності щодо цін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Ускладнення системи цін</a:t>
            </a:r>
          </a:p>
          <a:p>
            <a:r>
              <a:rPr lang="uk-UA" dirty="0" smtClean="0"/>
              <a:t>Ускладнення продукції</a:t>
            </a:r>
          </a:p>
          <a:p>
            <a:r>
              <a:rPr lang="uk-UA" dirty="0" smtClean="0"/>
              <a:t>Ускладнення цінового формату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4063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Споживачі частіше </a:t>
            </a:r>
            <a:r>
              <a:rPr lang="uk-UA" dirty="0"/>
              <a:t>сприймають </a:t>
            </a:r>
            <a:r>
              <a:rPr lang="uk-UA" dirty="0" smtClean="0"/>
              <a:t>ціну </a:t>
            </a:r>
            <a:r>
              <a:rPr lang="uk-UA" dirty="0"/>
              <a:t>як ознаку якості в </a:t>
            </a:r>
            <a:r>
              <a:rPr lang="uk-UA" dirty="0" smtClean="0"/>
              <a:t>таких випадках: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Коли їм з якихось причин важко оцінити якість продукції безпосередньо</a:t>
            </a:r>
            <a:endParaRPr lang="ru-RU" dirty="0"/>
          </a:p>
          <a:p>
            <a:pPr lvl="0"/>
            <a:r>
              <a:rPr lang="uk-UA" dirty="0"/>
              <a:t>Якщо вони вважають, що між продуктами існують значні відмінності у якості</a:t>
            </a:r>
            <a:endParaRPr lang="ru-RU" dirty="0"/>
          </a:p>
          <a:p>
            <a:pPr lvl="0"/>
            <a:r>
              <a:rPr lang="uk-UA" dirty="0"/>
              <a:t>Якщо вони відчувають, що існує ризик, що продукт може бути недостатньо якісним.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274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Контекст впливає на сприйняття одного і того ж символу.</a:t>
            </a:r>
            <a:endParaRPr lang="ru-RU" dirty="0"/>
          </a:p>
        </p:txBody>
      </p:sp>
      <p:pic>
        <p:nvPicPr>
          <p:cNvPr id="4" name="Объект 3" descr="http://pressmaket.narod.ru/112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4957142" cy="1996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1866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Графік </a:t>
            </a:r>
            <a:r>
              <a:rPr lang="uk-UA" dirty="0"/>
              <a:t>функції корисності теорії перспектив</a:t>
            </a:r>
            <a:endParaRPr lang="ru-RU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917" y="2419528"/>
            <a:ext cx="4485715" cy="2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235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/>
              <a:t>Функція корисності теорії перспектив враховує закон </a:t>
            </a:r>
            <a:r>
              <a:rPr lang="uk-UA" sz="3600" dirty="0" err="1"/>
              <a:t>Вебера-Фехнера</a:t>
            </a:r>
            <a:endParaRPr lang="ru-RU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6679" y="2352862"/>
            <a:ext cx="4476191" cy="29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4312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Функція корисності теорії перспектив враховує страх втрат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09700"/>
            <a:ext cx="7200800" cy="495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9736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Емоційні реакції покупців на ціну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Ціна, як втрата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5894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Емоційні реакції покупців на ціну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Ціна, як втрата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Ціна, як подвійна втрата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1458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Ціна як подвійна втрата (ВКЦ – внутрішня контрольна ціна, Р – ціна)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480369"/>
            <a:ext cx="7499350" cy="4735461"/>
          </a:xfrm>
        </p:spPr>
      </p:pic>
    </p:spTree>
    <p:extLst>
      <p:ext uri="{BB962C8B-B14F-4D97-AF65-F5344CB8AC3E}">
        <p14:creationId xmlns:p14="http://schemas.microsoft.com/office/powerpoint/2010/main" val="14312438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Емоційні реакції покупців на ціну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Ціна, як втрата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Ціна, як подвійна втрата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Ціна, як комбінація втрати і виграшу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6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0876060"/>
                  </p:ext>
                </p:extLst>
              </p:nvPr>
            </p:nvGraphicFramePr>
            <p:xfrm>
              <a:off x="1043608" y="332656"/>
              <a:ext cx="7560840" cy="55389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32448"/>
                    <a:gridCol w="3528392"/>
                  </a:tblGrid>
                  <a:tr h="553897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</a:rPr>
                            <a:t>Зростання ціни:</a:t>
                          </a: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</a:rPr>
                            <a:t>Р</a:t>
                          </a:r>
                          <a:r>
                            <a:rPr lang="uk-UA" sz="2400" baseline="-250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</a:rPr>
                            <a:t> = 10 </a:t>
                          </a: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₴</a:t>
                          </a:r>
                          <a:endParaRPr lang="uk-UA" sz="24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</a:rPr>
                            <a:t>Р</a:t>
                          </a:r>
                          <a:r>
                            <a:rPr lang="uk-UA" sz="2400" baseline="-250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</a:rPr>
                            <a:t> = 12 </a:t>
                          </a: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₴</a:t>
                          </a:r>
                          <a:endParaRPr lang="uk-UA" sz="24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uk-UA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%∆ Р= </m:t>
                              </m:r>
                            </m:oMath>
                          </a14:m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</a:rPr>
                            <a:t>20%</a:t>
                          </a: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ru-RU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r>
                            <a:rPr lang="uk-UA" sz="2400" baseline="-250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</a:rPr>
                            <a:t> = 2000</a:t>
                          </a: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ru-RU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r>
                            <a:rPr lang="uk-UA" sz="2400" baseline="-250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</a:rPr>
                            <a:t> = 1400</a:t>
                          </a: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uk-UA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%∆ Обсяг продажу= </m:t>
                              </m:r>
                            </m:oMath>
                          </a14:m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</a:rPr>
                            <a:t>- 30%</a:t>
                          </a: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buNone/>
                          </a:pPr>
                          <a:endParaRPr lang="uk-UA" sz="24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</a:rPr>
                            <a:t>Е= -1,5</a:t>
                          </a:r>
                        </a:p>
                        <a:p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0876060"/>
                  </p:ext>
                </p:extLst>
              </p:nvPr>
            </p:nvGraphicFramePr>
            <p:xfrm>
              <a:off x="1043608" y="332656"/>
              <a:ext cx="7560840" cy="55389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32448"/>
                    <a:gridCol w="3528392"/>
                  </a:tblGrid>
                  <a:tr h="553897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10" r="-87746" b="-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239925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Емоційні реакції покупців на ціну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Ціна, як втрата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Ціна, як подвійна втрата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Ціна, як комбінація втрати і виграшу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Ціна, як витрачена вигода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4293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 smtClean="0"/>
              <a:t>Виділення </a:t>
            </a:r>
            <a:r>
              <a:rPr lang="uk-UA" sz="2800" dirty="0"/>
              <a:t>транспортних видатків (ТВ), як ціни, що </a:t>
            </a:r>
            <a:r>
              <a:rPr lang="uk-UA" sz="2800" dirty="0" smtClean="0"/>
              <a:t>покриває </a:t>
            </a:r>
            <a:r>
              <a:rPr lang="uk-UA" sz="2800" dirty="0"/>
              <a:t>витрати, але не приносить прибутку</a:t>
            </a:r>
            <a:endParaRPr lang="ru-RU" sz="2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0965" y="1724290"/>
            <a:ext cx="6647620" cy="424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0495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Ефект від </a:t>
            </a:r>
            <a:r>
              <a:rPr lang="uk-UA" dirty="0" smtClean="0"/>
              <a:t>власної відповідальності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521199"/>
            <a:ext cx="7499350" cy="4653802"/>
          </a:xfrm>
        </p:spPr>
      </p:pic>
    </p:spTree>
    <p:extLst>
      <p:ext uri="{BB962C8B-B14F-4D97-AF65-F5344CB8AC3E}">
        <p14:creationId xmlns:p14="http://schemas.microsoft.com/office/powerpoint/2010/main" val="36202140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672"/>
            <a:ext cx="8363272" cy="5616624"/>
          </a:xfrm>
        </p:spPr>
      </p:pic>
    </p:spTree>
    <p:extLst>
      <p:ext uri="{BB962C8B-B14F-4D97-AF65-F5344CB8AC3E}">
        <p14:creationId xmlns:p14="http://schemas.microsoft.com/office/powerpoint/2010/main" val="255018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3680891"/>
                  </p:ext>
                </p:extLst>
              </p:nvPr>
            </p:nvGraphicFramePr>
            <p:xfrm>
              <a:off x="1043608" y="332656"/>
              <a:ext cx="7992888" cy="5669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96444"/>
                    <a:gridCol w="3996444"/>
                  </a:tblGrid>
                  <a:tr h="5624696"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</a:rPr>
                            <a:t>Зростання ціни:</a:t>
                          </a: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</a:rPr>
                            <a:t>Р</a:t>
                          </a:r>
                          <a:r>
                            <a:rPr lang="uk-UA" sz="2400" baseline="-250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</a:rPr>
                            <a:t> = 10 </a:t>
                          </a: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₴</a:t>
                          </a:r>
                          <a:endParaRPr lang="uk-UA" sz="24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</a:rPr>
                            <a:t>Р</a:t>
                          </a:r>
                          <a:r>
                            <a:rPr lang="uk-UA" sz="2400" baseline="-250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</a:rPr>
                            <a:t> = 12 </a:t>
                          </a: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₴</a:t>
                          </a:r>
                          <a:endParaRPr lang="uk-UA" sz="24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uk-UA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%∆ Р= </m:t>
                              </m:r>
                            </m:oMath>
                          </a14:m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</a:rPr>
                            <a:t>20%</a:t>
                          </a: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ru-RU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r>
                            <a:rPr lang="uk-UA" sz="2400" baseline="-25000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</a:rPr>
                            <a:t> = 2000</a:t>
                          </a: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ru-RU" sz="24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r>
                            <a:rPr lang="uk-UA" sz="2400" baseline="-25000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</a:rPr>
                            <a:t> = 1400</a:t>
                          </a: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uk-UA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%∆ Обсяг продажу= </m:t>
                              </m:r>
                            </m:oMath>
                          </a14:m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</a:rPr>
                            <a:t>- 30%</a:t>
                          </a: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buNone/>
                          </a:pPr>
                          <a:endParaRPr lang="uk-UA" sz="24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indent="0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uk-UA" sz="2400" dirty="0" smtClean="0">
                              <a:solidFill>
                                <a:schemeClr val="tx1"/>
                              </a:solidFill>
                            </a:rPr>
                            <a:t>Е= -1,5</a:t>
                          </a:r>
                        </a:p>
                        <a:p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Зниження ціни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kumimoji="0" lang="uk-UA" sz="24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150 ₴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kumimoji="0" lang="uk-UA" sz="24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140 ₴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uk-UA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%∆ Р= </m:t>
                              </m:r>
                            </m:oMath>
                          </a14:m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-12,5%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kumimoji="0" lang="uk-UA" sz="24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340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kumimoji="0" lang="uk-UA" sz="24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425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uk-UA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%∆ Обсяг продажу= </m:t>
                              </m:r>
                            </m:oMath>
                          </a14:m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25%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uk-U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Е= -2,0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3680891"/>
                  </p:ext>
                </p:extLst>
              </p:nvPr>
            </p:nvGraphicFramePr>
            <p:xfrm>
              <a:off x="1043608" y="332656"/>
              <a:ext cx="7992888" cy="5669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96444"/>
                    <a:gridCol w="3996444"/>
                  </a:tblGrid>
                  <a:tr h="56692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08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153" t="-108" r="-1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2671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Рис 1 – Приклади кривих попиту, побудованих на реальних </a:t>
            </a:r>
            <a:r>
              <a:rPr lang="uk-UA" dirty="0" smtClean="0"/>
              <a:t>даних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7323" y="1763087"/>
            <a:ext cx="5614903" cy="41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54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67530373"/>
                  </p:ext>
                </p:extLst>
              </p:nvPr>
            </p:nvGraphicFramePr>
            <p:xfrm>
              <a:off x="971600" y="836712"/>
              <a:ext cx="7653536" cy="45720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826768"/>
                    <a:gridCol w="3826768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kumimoji="0" lang="uk-UA" sz="24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40 ₴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kumimoji="0" lang="uk-UA" sz="24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35 ₴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uk-UA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%∆ Р= </m:t>
                              </m:r>
                            </m:oMath>
                          </a14:m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- 25%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kumimoji="0" lang="uk-UA" sz="24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100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kumimoji="0" lang="uk-UA" sz="24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120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uk-UA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%∆ Обсяг продажу= </m:t>
                              </m:r>
                            </m:oMath>
                          </a14:m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20 %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uk-U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Е= -0,8</a:t>
                          </a:r>
                        </a:p>
                        <a:p>
                          <a:endParaRPr lang="ru-RU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67530373"/>
                  </p:ext>
                </p:extLst>
              </p:nvPr>
            </p:nvGraphicFramePr>
            <p:xfrm>
              <a:off x="971600" y="836712"/>
              <a:ext cx="7653536" cy="45720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826768"/>
                    <a:gridCol w="3826768"/>
                  </a:tblGrid>
                  <a:tr h="45720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200" r="-100000" b="-1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2970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1355384"/>
                  </p:ext>
                </p:extLst>
              </p:nvPr>
            </p:nvGraphicFramePr>
            <p:xfrm>
              <a:off x="899592" y="836712"/>
              <a:ext cx="8136904" cy="45720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958494"/>
                    <a:gridCol w="4178410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kumimoji="0" lang="uk-UA" sz="24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40 ₴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kumimoji="0" lang="uk-UA" sz="24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35 ₴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uk-UA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%∆ Р= </m:t>
                              </m:r>
                            </m:oMath>
                          </a14:m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- 25%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kumimoji="0" lang="uk-UA" sz="24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100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kumimoji="0" lang="uk-UA" sz="24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120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uk-UA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%∆ Обсяг продажу= </m:t>
                              </m:r>
                            </m:oMath>
                          </a14:m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20 %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uk-U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Е= -0,8</a:t>
                          </a:r>
                        </a:p>
                        <a:p>
                          <a:endParaRPr lang="ru-RU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None/>
                            <a:tabLst/>
                            <a:defRPr/>
                          </a:pP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kumimoji="0" lang="uk-UA" sz="24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35 ₴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Р</a:t>
                          </a:r>
                          <a:r>
                            <a:rPr kumimoji="0" lang="uk-UA" sz="24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40 ₴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uk-UA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%∆ Р= </m:t>
                              </m:r>
                            </m:oMath>
                          </a14:m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33,3%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kumimoji="0" lang="uk-UA" sz="24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120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US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</a:t>
                          </a:r>
                          <a:r>
                            <a:rPr kumimoji="0" lang="uk-UA" sz="2400" b="1" i="0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= 100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uk-UA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%∆ Обсяг продажу= </m:t>
                              </m:r>
                            </m:oMath>
                          </a14:m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-16,7%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uk-UA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24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Е= -0,5</a:t>
                          </a:r>
                        </a:p>
                        <a:p>
                          <a:endParaRPr lang="ru-RU" dirty="0"/>
                        </a:p>
                      </a:txBody>
                      <a:tcP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1355384"/>
                  </p:ext>
                </p:extLst>
              </p:nvPr>
            </p:nvGraphicFramePr>
            <p:xfrm>
              <a:off x="899592" y="836712"/>
              <a:ext cx="8136904" cy="45720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958494"/>
                    <a:gridCol w="4178410"/>
                  </a:tblGrid>
                  <a:tr h="45720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54" t="-1200" r="-105701" b="-1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4891" t="-1200" r="-146" b="-1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50233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153</TotalTime>
  <Words>1509</Words>
  <Application>Microsoft Office PowerPoint</Application>
  <PresentationFormat>Экран (4:3)</PresentationFormat>
  <Paragraphs>363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Солнцестояние</vt:lpstr>
      <vt:lpstr>Реакція ринку на зміну ціни: економічні, конкурентні, емоційні чинники та чинники сприйняття</vt:lpstr>
      <vt:lpstr>Цінова еластичність</vt:lpstr>
      <vt:lpstr>Цінова еластичність</vt:lpstr>
      <vt:lpstr>Цінова еластичність</vt:lpstr>
      <vt:lpstr>Презентация PowerPoint</vt:lpstr>
      <vt:lpstr>Презентация PowerPoint</vt:lpstr>
      <vt:lpstr>Рис 1 – Приклади кривих попиту, побудованих на реальних даних</vt:lpstr>
      <vt:lpstr>Презентация PowerPoint</vt:lpstr>
      <vt:lpstr>Презентация PowerPoint</vt:lpstr>
      <vt:lpstr>Обчислення реакції ринку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Цінова еластичність товарних категорій (США)</vt:lpstr>
      <vt:lpstr>Презентация PowerPoint</vt:lpstr>
      <vt:lpstr>Презентация PowerPoint</vt:lpstr>
      <vt:lpstr>Чинники, які впливають на чутливість ринку</vt:lpstr>
      <vt:lpstr>Вплив еластичності на загальний виторг</vt:lpstr>
      <vt:lpstr>Роль конкуренції у реакції ринку на зміну ціни</vt:lpstr>
      <vt:lpstr>Роль конкуренції у реакції ринку на зміну ціни</vt:lpstr>
      <vt:lpstr>Роль конкуренції у реакції ринку на зміну ціни</vt:lpstr>
      <vt:lpstr>Конкурентна позиція і ймовірна реакція на зміну ціни</vt:lpstr>
      <vt:lpstr>Характеристики компанії, пов'язані з конкурентною позицією</vt:lpstr>
      <vt:lpstr>Матриця виграшів для цінової конкуренції між компаніями А і В</vt:lpstr>
      <vt:lpstr>Усвідомлення ціни</vt:lpstr>
      <vt:lpstr>Сприйняття цифр у ціні</vt:lpstr>
      <vt:lpstr>Вплив зміни першої цифри ціни на кривій попиту</vt:lpstr>
      <vt:lpstr>Джерела інформації про рівень цін</vt:lpstr>
      <vt:lpstr>Точність спогадів про ціни у супермаркеті</vt:lpstr>
      <vt:lpstr>Чинники, які впливають на запам'ятовування цін</vt:lpstr>
      <vt:lpstr>Частка споживачів, які здійснюють пошук інформації щодо цін (%)</vt:lpstr>
      <vt:lpstr>Презентация PowerPoint</vt:lpstr>
      <vt:lpstr>Збільшення обізнаності споживача щодо рівня цін</vt:lpstr>
      <vt:lpstr>Стандартні цінові точки у Інтернет - магазині</vt:lpstr>
      <vt:lpstr>Збільшення обізнаності споживача щодо рівня цін</vt:lpstr>
      <vt:lpstr>Зниження обізнаності щодо цін</vt:lpstr>
      <vt:lpstr>Поділ ціни</vt:lpstr>
      <vt:lpstr>Зниження обізнаності щодо цін</vt:lpstr>
      <vt:lpstr>Споживачі частіше сприймають ціну як ознаку якості в таких випадках:</vt:lpstr>
      <vt:lpstr>Контекст впливає на сприйняття одного і того ж символу.</vt:lpstr>
      <vt:lpstr>Графік функції корисності теорії перспектив</vt:lpstr>
      <vt:lpstr>Функція корисності теорії перспектив враховує закон Вебера-Фехнера</vt:lpstr>
      <vt:lpstr>Функція корисності теорії перспектив враховує страх втрат</vt:lpstr>
      <vt:lpstr>Емоційні реакції покупців на ціну</vt:lpstr>
      <vt:lpstr>Емоційні реакції покупців на ціну</vt:lpstr>
      <vt:lpstr>Ціна як подвійна втрата (ВКЦ – внутрішня контрольна ціна, Р – ціна)</vt:lpstr>
      <vt:lpstr>Емоційні реакції покупців на ціну</vt:lpstr>
      <vt:lpstr>Емоційні реакції покупців на ціну</vt:lpstr>
      <vt:lpstr>Виділення транспортних видатків (ТВ), як ціни, що покриває витрати, але не приносить прибутку</vt:lpstr>
      <vt:lpstr>Ефект від власної відповідальності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Реакція ринку на зміну ціни: економічні, конкурентні, емоційні чинники та чинники сприйняття</dc:title>
  <dc:creator>Lily</dc:creator>
  <cp:lastModifiedBy>Lily</cp:lastModifiedBy>
  <cp:revision>21</cp:revision>
  <dcterms:created xsi:type="dcterms:W3CDTF">2015-11-18T06:56:14Z</dcterms:created>
  <dcterms:modified xsi:type="dcterms:W3CDTF">2016-10-11T05:24:54Z</dcterms:modified>
</cp:coreProperties>
</file>