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2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AE74-78D7-47C4-BC89-25E0C51BC64C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D2201-08CF-42AF-9DFD-ECD1C326A3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60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54B5C0-B292-4E86-91B3-0B805D00CDE7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A69B2-5D95-450C-ADE9-E139A5B713E6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B275B-E790-4E1E-B87E-E2FAA6A710CC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88C56-F78D-4D2F-A0AB-45EC24531C4D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654D3B-3DB9-4609-ACDD-3B5B56733CD8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A6608-89DD-4A24-80DA-0C7EBEB4227D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11C82C-4C2E-46AA-B8A4-EE684BBC09DE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99525-5BAD-48E2-9A61-08F6EE4FF140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73866-1CE2-41A1-BE4D-C6428E91FDC7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B32BD6-A1B3-45CD-8DBA-54863837E56B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A3069-9625-4B18-92A1-27AC81B79DB5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A6503E-DD60-4F8A-A6E9-853610D62ECB}" type="datetime1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99691E-1178-42A2-BF3F-519B1C9C96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Використання узагальненої формули аналізу беззбитковості для визначення оптимальної </a:t>
            </a:r>
            <a:r>
              <a:rPr lang="uk-UA" sz="3600" b="1" dirty="0" smtClean="0"/>
              <a:t>ціни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06640" cy="3091104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uk-UA" dirty="0" smtClean="0">
                <a:solidFill>
                  <a:schemeClr val="tx1"/>
                </a:solidFill>
              </a:rPr>
              <a:t>Узагальнена </a:t>
            </a:r>
            <a:r>
              <a:rPr lang="uk-UA" dirty="0">
                <a:solidFill>
                  <a:schemeClr val="tx1"/>
                </a:solidFill>
              </a:rPr>
              <a:t>формула аналізу беззбитковості</a:t>
            </a:r>
            <a:endParaRPr lang="ru-RU" dirty="0">
              <a:solidFill>
                <a:schemeClr val="tx1"/>
              </a:solidFill>
            </a:endParaRP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uk-UA" dirty="0" smtClean="0">
                <a:solidFill>
                  <a:schemeClr val="tx1"/>
                </a:solidFill>
              </a:rPr>
              <a:t>. Аналіз </a:t>
            </a:r>
            <a:r>
              <a:rPr lang="uk-UA" dirty="0">
                <a:solidFill>
                  <a:schemeClr val="tx1"/>
                </a:solidFill>
              </a:rPr>
              <a:t>беззбитковості при незмінних витратах</a:t>
            </a:r>
            <a:endParaRPr lang="ru-RU" dirty="0">
              <a:solidFill>
                <a:schemeClr val="tx1"/>
              </a:solidFill>
            </a:endParaRPr>
          </a:p>
          <a:p>
            <a:pPr marL="625475" algn="l"/>
            <a:r>
              <a:rPr lang="uk-UA" dirty="0">
                <a:solidFill>
                  <a:schemeClr val="tx1"/>
                </a:solidFill>
              </a:rPr>
              <a:t>А) зміна ціни</a:t>
            </a:r>
            <a:endParaRPr lang="ru-RU" dirty="0">
              <a:solidFill>
                <a:schemeClr val="tx1"/>
              </a:solidFill>
            </a:endParaRPr>
          </a:p>
          <a:p>
            <a:pPr marL="625475" algn="l"/>
            <a:r>
              <a:rPr lang="uk-UA" dirty="0">
                <a:solidFill>
                  <a:schemeClr val="tx1"/>
                </a:solidFill>
              </a:rPr>
              <a:t>Б) зміна обсягу продажів</a:t>
            </a:r>
            <a:endParaRPr lang="ru-RU" dirty="0">
              <a:solidFill>
                <a:schemeClr val="tx1"/>
              </a:solidFill>
            </a:endParaRPr>
          </a:p>
          <a:p>
            <a:pPr marL="625475" algn="l"/>
            <a:r>
              <a:rPr lang="uk-UA" dirty="0">
                <a:solidFill>
                  <a:schemeClr val="tx1"/>
                </a:solidFill>
              </a:rPr>
              <a:t>В) зміна контрибуційної маржі</a:t>
            </a:r>
            <a:endParaRPr lang="ru-RU" dirty="0">
              <a:solidFill>
                <a:schemeClr val="tx1"/>
              </a:solidFill>
            </a:endParaRPr>
          </a:p>
          <a:p>
            <a:pPr marL="625475" algn="l"/>
            <a:r>
              <a:rPr lang="uk-UA" dirty="0">
                <a:solidFill>
                  <a:schemeClr val="tx1"/>
                </a:solidFill>
              </a:rPr>
              <a:t>Г) обрахунок зміни прибутку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uk-UA" dirty="0">
                <a:solidFill>
                  <a:schemeClr val="tx1"/>
                </a:solidFill>
              </a:rPr>
              <a:t>3. Використання загальної формули беззбитковості при  коректуванні змінних витрат.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uk-UA" dirty="0">
                <a:solidFill>
                  <a:schemeClr val="tx1"/>
                </a:solidFill>
              </a:rPr>
              <a:t>4. Використання загальної формули беззбитковості при зміні постійних видатків.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869160"/>
            <a:ext cx="1641877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54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476672"/>
                <a:ext cx="7643192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/>
                  <a:t>1 крок. Зміна контрибуційної маржі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uk-UA" dirty="0">
                    <a:sym typeface="Symbol"/>
                  </a:rPr>
                  <a:t></a:t>
                </a:r>
                <a:r>
                  <a:rPr lang="uk-UA" dirty="0"/>
                  <a:t>СМ = </a:t>
                </a:r>
                <a:r>
                  <a:rPr lang="uk-UA" dirty="0" err="1"/>
                  <a:t>СМ</a:t>
                </a:r>
                <a:r>
                  <a:rPr lang="uk-UA" baseline="-25000" dirty="0" err="1"/>
                  <a:t>н</a:t>
                </a:r>
                <a:r>
                  <a:rPr lang="uk-UA" dirty="0"/>
                  <a:t> – </a:t>
                </a:r>
                <a:r>
                  <a:rPr lang="uk-UA" dirty="0" err="1" smtClean="0"/>
                  <a:t>СМ</a:t>
                </a:r>
                <a:r>
                  <a:rPr lang="uk-UA" baseline="-25000" dirty="0" err="1" smtClean="0"/>
                  <a:t>б</a:t>
                </a:r>
                <a:endParaRPr lang="uk-UA" baseline="-25000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uk-UA" dirty="0"/>
                  <a:t>2 крок. Зміна сукупного  граничного доходу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uk-UA" dirty="0">
                    <a:sym typeface="Symbol"/>
                  </a:rPr>
                  <a:t></a:t>
                </a:r>
                <a:r>
                  <a:rPr lang="uk-UA" dirty="0"/>
                  <a:t>СМ * </a:t>
                </a:r>
                <a:r>
                  <a:rPr lang="en-US" dirty="0" smtClean="0"/>
                  <a:t>BS</a:t>
                </a:r>
                <a:endParaRPr lang="uk-UA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r>
                  <a:rPr lang="uk-UA" dirty="0" smtClean="0"/>
                  <a:t>Загальна </a:t>
                </a:r>
                <a:r>
                  <a:rPr lang="uk-UA" dirty="0"/>
                  <a:t>формула аналізу беззбитковості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𝐵𝐸</m:t>
                      </m:r>
                      <m:r>
                        <a:rPr lang="uk-UA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∆</m:t>
                          </m:r>
                          <m:r>
                            <a:rPr lang="uk-UA" i="1">
                              <a:latin typeface="Cambria Math"/>
                            </a:rPr>
                            <m:t>𝐹𝐶</m:t>
                          </m:r>
                          <m:r>
                            <a:rPr lang="uk-UA" i="1">
                              <a:latin typeface="Cambria Math"/>
                            </a:rPr>
                            <m:t>−(∆</m:t>
                          </m:r>
                          <m:r>
                            <a:rPr lang="uk-UA" i="1">
                              <a:latin typeface="Cambria Math"/>
                            </a:rPr>
                            <m:t>𝐶𝑀</m:t>
                          </m:r>
                          <m:r>
                            <a:rPr lang="uk-UA" i="1">
                              <a:latin typeface="Cambria Math"/>
                            </a:rPr>
                            <m:t>×</m:t>
                          </m:r>
                          <m:r>
                            <a:rPr lang="uk-UA" i="1">
                              <a:latin typeface="Cambria Math"/>
                            </a:rPr>
                            <m:t>𝐵𝑆</m:t>
                          </m:r>
                          <m:r>
                            <a:rPr lang="uk-UA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𝐶𝑀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476672"/>
                <a:ext cx="7643192" cy="5649491"/>
              </a:xfrm>
              <a:blipFill rotWithShape="1">
                <a:blip r:embed="rId2" cstate="print"/>
                <a:stretch>
                  <a:fillRect l="-1994" t="-1402" r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0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аналізу існуючих цін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9743856"/>
                  </p:ext>
                </p:extLst>
              </p:nvPr>
            </p:nvGraphicFramePr>
            <p:xfrm>
              <a:off x="1043608" y="1554696"/>
              <a:ext cx="8100392" cy="4682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344"/>
                    <a:gridCol w="5004048"/>
                  </a:tblGrid>
                  <a:tr h="4682616"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Q =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12</a:t>
                          </a:r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 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000 шт.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AFC = 450 000 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VC = 100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300 ₴  </a:t>
                          </a:r>
                        </a:p>
                        <a:p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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Р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250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800" b="1" i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6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∆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𝐹𝐶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−(∆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𝐶𝑀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×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𝐵𝑆</m:t>
                                    </m:r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𝐶𝑀</m:t>
                                        </m:r>
                                      </m:e>
                                      <m:sub>
                                        <m:r>
                                          <a:rPr lang="uk-UA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н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450 000−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ru-RU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⌈"/>
                                            <m:endChr m:val="⌉"/>
                                            <m:ctrlPr>
                                              <a:rPr lang="ru-RU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6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250−100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−(300−100)</m:t>
                                            </m:r>
                                          </m:e>
                                        </m:d>
                                        <m:r>
                                          <a:rPr lang="uk-UA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×12 000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150</m:t>
                                    </m:r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450 000−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uk-UA" sz="16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150−200</m:t>
                                            </m:r>
                                          </m:e>
                                        </m:d>
                                        <m:r>
                                          <a:rPr lang="uk-UA" sz="16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×12 000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150</m:t>
                                    </m:r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6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450 000−(−50×12 000)</m:t>
                                    </m:r>
                                  </m:num>
                                  <m:den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150</m:t>
                                    </m:r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450 000−(−600 000)</m:t>
                                    </m:r>
                                  </m:num>
                                  <m:den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150</m:t>
                                    </m:r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1050 000</m:t>
                                    </m:r>
                                  </m:num>
                                  <m:den>
                                    <m:r>
                                      <a:rPr lang="uk-UA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150</m:t>
                                    </m:r>
                                  </m:den>
                                </m:f>
                                <m:r>
                                  <a:rPr lang="uk-UA" sz="16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=7000</m:t>
                                </m:r>
                              </m:oMath>
                            </m:oMathPara>
                          </a14:m>
                          <a:endParaRPr lang="ru-RU" sz="16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3919743856"/>
                  </p:ext>
                </p:extLst>
              </p:nvPr>
            </p:nvGraphicFramePr>
            <p:xfrm>
              <a:off x="1043608" y="1554696"/>
              <a:ext cx="8100392" cy="4682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344"/>
                    <a:gridCol w="5004048"/>
                  </a:tblGrid>
                  <a:tr h="4682616"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Q =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12</a:t>
                          </a:r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 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000 шт.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AFC = 450 000 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VC = 100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300 ₴  </a:t>
                          </a:r>
                        </a:p>
                        <a:p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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Р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250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1876" t="-1823" b="-1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924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282154"/>
          </a:xfrm>
        </p:spPr>
        <p:txBody>
          <a:bodyPr>
            <a:normAutofit fontScale="90000"/>
          </a:bodyPr>
          <a:lstStyle/>
          <a:p>
            <a:r>
              <a:rPr lang="uk-UA" dirty="0"/>
              <a:t>Загальна формула аналізу </a:t>
            </a:r>
            <a:r>
              <a:rPr lang="uk-UA" dirty="0" smtClean="0"/>
              <a:t>беззбитковості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uk-UA" i="1" dirty="0" smtClean="0"/>
              </a:p>
              <a:p>
                <a:pPr marL="0" indent="0">
                  <a:buNone/>
                </a:pPr>
                <a:endParaRPr lang="uk-UA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𝐵𝐸</m:t>
                      </m:r>
                      <m:r>
                        <a:rPr lang="uk-UA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∆</m:t>
                          </m:r>
                          <m:r>
                            <a:rPr lang="uk-UA" i="1">
                              <a:latin typeface="Cambria Math"/>
                            </a:rPr>
                            <m:t>𝐹𝐶</m:t>
                          </m:r>
                          <m:r>
                            <a:rPr lang="uk-UA" i="1">
                              <a:latin typeface="Cambria Math"/>
                            </a:rPr>
                            <m:t>−(∆</m:t>
                          </m:r>
                          <m:r>
                            <a:rPr lang="uk-UA" i="1">
                              <a:latin typeface="Cambria Math"/>
                            </a:rPr>
                            <m:t>𝐶𝑀</m:t>
                          </m:r>
                          <m:r>
                            <a:rPr lang="uk-UA" i="1">
                              <a:latin typeface="Cambria Math"/>
                            </a:rPr>
                            <m:t>×</m:t>
                          </m:r>
                          <m:r>
                            <a:rPr lang="uk-UA" i="1">
                              <a:latin typeface="Cambria Math"/>
                            </a:rPr>
                            <m:t>𝐵𝑆</m:t>
                          </m:r>
                          <m:r>
                            <a:rPr lang="uk-UA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𝐶𝑀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627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Критичний обсяг продажу у </a:t>
            </a:r>
            <a:r>
              <a:rPr lang="uk-UA" dirty="0" smtClean="0"/>
              <a:t>відсотках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uk-UA" i="1" dirty="0" smtClean="0"/>
              </a:p>
              <a:p>
                <a:pPr marL="0" indent="0">
                  <a:buNone/>
                </a:pPr>
                <a:endParaRPr lang="uk-UA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𝐵𝐸</m:t>
                      </m:r>
                      <m:r>
                        <a:rPr lang="uk-UA" i="1">
                          <a:latin typeface="Cambria Math"/>
                        </a:rPr>
                        <m:t>%=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/>
                                </a:rPr>
                                <m:t>𝐵𝐸</m:t>
                              </m:r>
                            </m:num>
                            <m:den>
                              <m:r>
                                <a:rPr lang="uk-UA" i="1">
                                  <a:latin typeface="Cambria Math"/>
                                </a:rPr>
                                <m:t>𝐵𝑆</m:t>
                              </m:r>
                            </m:den>
                          </m:f>
                        </m:e>
                      </m:d>
                      <m:r>
                        <a:rPr lang="uk-UA" i="1">
                          <a:latin typeface="Cambria Math"/>
                        </a:rPr>
                        <m:t>∙100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13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690423"/>
              </p:ext>
            </p:extLst>
          </p:nvPr>
        </p:nvGraphicFramePr>
        <p:xfrm>
          <a:off x="1435100" y="1447800"/>
          <a:ext cx="749935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89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963492"/>
              </p:ext>
            </p:extLst>
          </p:nvPr>
        </p:nvGraphicFramePr>
        <p:xfrm>
          <a:off x="1435100" y="1447800"/>
          <a:ext cx="749935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32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42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160738977"/>
              </p:ext>
            </p:extLst>
          </p:nvPr>
        </p:nvGraphicFramePr>
        <p:xfrm>
          <a:off x="1043608" y="1600200"/>
          <a:ext cx="7643192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32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15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892549027"/>
              </p:ext>
            </p:extLst>
          </p:nvPr>
        </p:nvGraphicFramePr>
        <p:xfrm>
          <a:off x="971600" y="1600200"/>
          <a:ext cx="7715200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00"/>
                <a:gridCol w="3857600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1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36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5395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599622686"/>
              </p:ext>
            </p:extLst>
          </p:nvPr>
        </p:nvGraphicFramePr>
        <p:xfrm>
          <a:off x="1043608" y="1600200"/>
          <a:ext cx="7643192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1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44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037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Аналіз беззбитковості при зміні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930653688"/>
              </p:ext>
            </p:extLst>
          </p:nvPr>
        </p:nvGraphicFramePr>
        <p:xfrm>
          <a:off x="1043608" y="1600200"/>
          <a:ext cx="7643192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48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7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37512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Визначення рівня беззбитковості при початковому встановлені ціни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060848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uk-UA" dirty="0"/>
                  <a:t>ВЕ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i="1">
                            <a:latin typeface="Cambria Math"/>
                            <a:sym typeface="Symbol"/>
                          </a:rPr>
                          <m:t></m:t>
                        </m:r>
                        <m:r>
                          <a:rPr lang="en-US" i="1">
                            <a:latin typeface="Cambria Math"/>
                          </a:rPr>
                          <m:t>𝐹𝐶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𝐶𝑀</m:t>
                        </m:r>
                      </m:den>
                    </m:f>
                  </m:oMath>
                </a14:m>
                <a:r>
                  <a:rPr lang="uk-UA" dirty="0"/>
                  <a:t>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060848"/>
                <a:ext cx="8229600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115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Таблиця 1 – Вплив зміни ціни на рівень </a:t>
            </a:r>
            <a:r>
              <a:rPr lang="uk-UA" dirty="0" smtClean="0"/>
              <a:t>беззбитковості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5526929"/>
              </p:ext>
            </p:extLst>
          </p:nvPr>
        </p:nvGraphicFramePr>
        <p:xfrm>
          <a:off x="1403648" y="1772816"/>
          <a:ext cx="6077585" cy="364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Зміна ціни</a:t>
                      </a:r>
                      <a:endParaRPr lang="ru-RU" sz="32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Критичний обсяг продажів, ВЕ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20% </a:t>
                      </a:r>
                      <a:r>
                        <a:rPr lang="uk-UA" sz="3200">
                          <a:effectLst/>
                          <a:sym typeface="Symbol"/>
                        </a:rPr>
                        <a:t></a:t>
                      </a:r>
                      <a:endParaRPr lang="ru-RU" sz="32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2 000</a:t>
                      </a:r>
                      <a:endParaRPr lang="ru-RU" sz="32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10% </a:t>
                      </a:r>
                      <a:r>
                        <a:rPr lang="uk-UA" sz="3200" dirty="0">
                          <a:effectLst/>
                          <a:sym typeface="Symbol"/>
                        </a:rPr>
                        <a:t></a:t>
                      </a:r>
                      <a:endParaRPr lang="ru-RU" sz="32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500</a:t>
                      </a:r>
                      <a:endParaRPr lang="ru-RU" sz="32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10% </a:t>
                      </a:r>
                      <a:r>
                        <a:rPr lang="uk-UA" sz="3200">
                          <a:effectLst/>
                          <a:sym typeface="Symbol"/>
                        </a:rPr>
                        <a:t></a:t>
                      </a:r>
                      <a:endParaRPr lang="ru-RU" sz="32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>
                          <a:effectLst/>
                        </a:rPr>
                        <a:t>-250</a:t>
                      </a:r>
                      <a:endParaRPr lang="ru-RU" sz="32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20% </a:t>
                      </a:r>
                      <a:r>
                        <a:rPr lang="uk-UA" sz="3200" dirty="0">
                          <a:effectLst/>
                          <a:sym typeface="Symbol"/>
                        </a:rPr>
                        <a:t></a:t>
                      </a:r>
                      <a:endParaRPr lang="ru-RU" sz="32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-400</a:t>
                      </a:r>
                      <a:endParaRPr lang="ru-RU" sz="32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223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Зміна базового обсягу продажу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869753116"/>
              </p:ext>
            </p:extLst>
          </p:nvPr>
        </p:nvGraphicFramePr>
        <p:xfrm>
          <a:off x="1043608" y="1600200"/>
          <a:ext cx="7643192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3466728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 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1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44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107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Зміна базового обсягу продажу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100145632"/>
              </p:ext>
            </p:extLst>
          </p:nvPr>
        </p:nvGraphicFramePr>
        <p:xfrm>
          <a:off x="971600" y="1600200"/>
          <a:ext cx="7715200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00"/>
                <a:gridCol w="3857600"/>
              </a:tblGrid>
              <a:tr h="4493096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1 000 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год./міс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800 год./міс 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2 400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28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₴/год.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</a:t>
                      </a: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1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36 ₴/год.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176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682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Таблиця 2 – Вплив зміни базового обсягу продажів на досягнення </a:t>
            </a:r>
            <a:r>
              <a:rPr lang="uk-UA" sz="3600" dirty="0" smtClean="0"/>
              <a:t>беззбитковості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7277210"/>
              </p:ext>
            </p:extLst>
          </p:nvPr>
        </p:nvGraphicFramePr>
        <p:xfrm>
          <a:off x="1403648" y="1916832"/>
          <a:ext cx="6552727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14"/>
                <a:gridCol w="2184014"/>
                <a:gridCol w="2184699"/>
              </a:tblGrid>
              <a:tr h="1645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Зміна ціни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Базовий обсяг продажу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Критичний обсяг продажів, ВЕ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24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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1000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-250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24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</a:rPr>
                        <a:t>10% </a:t>
                      </a:r>
                      <a:r>
                        <a:rPr lang="uk-UA" sz="2400" b="1">
                          <a:effectLst/>
                          <a:sym typeface="Symbol"/>
                        </a:rPr>
                        <a:t></a:t>
                      </a:r>
                      <a:endParaRPr lang="ru-RU" sz="2400" b="1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</a:rPr>
                        <a:t>1200</a:t>
                      </a:r>
                      <a:endParaRPr lang="ru-RU" sz="2400" b="1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-300</a:t>
                      </a:r>
                      <a:endParaRPr lang="ru-RU" sz="24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24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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1000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500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24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</a:rPr>
                        <a:t>10% </a:t>
                      </a:r>
                      <a:r>
                        <a:rPr lang="uk-UA" sz="2400" b="1">
                          <a:effectLst/>
                          <a:sym typeface="Symbol"/>
                        </a:rPr>
                        <a:t></a:t>
                      </a:r>
                      <a:endParaRPr lang="ru-RU" sz="2400" b="1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</a:rPr>
                        <a:t>800</a:t>
                      </a:r>
                      <a:endParaRPr lang="ru-RU" sz="2400" b="1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400</a:t>
                      </a:r>
                      <a:endParaRPr lang="ru-RU" sz="24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802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Зміна контрибуційної маржі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0642560"/>
              </p:ext>
            </p:extLst>
          </p:nvPr>
        </p:nvGraphicFramePr>
        <p:xfrm>
          <a:off x="1331640" y="2060848"/>
          <a:ext cx="7365504" cy="331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3682752"/>
              </a:tblGrid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«</a:t>
                      </a: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Прибирач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«</a:t>
                      </a:r>
                      <a:r>
                        <a:rPr lang="uk-UA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Клінмастер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BS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= 1</a:t>
                      </a: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 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000 </a:t>
                      </a: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год./міс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BS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= 1</a:t>
                      </a: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 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000 </a:t>
                      </a: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год./міс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FC </a:t>
                      </a:r>
                      <a:r>
                        <a:rPr lang="ru-RU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= 2</a:t>
                      </a:r>
                      <a:r>
                        <a:rPr lang="en-US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 </a:t>
                      </a:r>
                      <a:r>
                        <a:rPr lang="ru-RU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400</a:t>
                      </a:r>
                      <a:r>
                        <a:rPr lang="uk-UA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₴/міс</a:t>
                      </a:r>
                      <a:endParaRPr lang="ru-RU" sz="240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FC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= </a:t>
                      </a: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14</a:t>
                      </a: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 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400</a:t>
                      </a: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₴/міс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VC</a:t>
                      </a:r>
                      <a:r>
                        <a:rPr lang="ru-RU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= 28</a:t>
                      </a:r>
                      <a:r>
                        <a:rPr lang="uk-UA" sz="240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₴/год.</a:t>
                      </a:r>
                      <a:endParaRPr lang="ru-RU" sz="240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VC</a:t>
                      </a:r>
                      <a:r>
                        <a:rPr lang="ru-RU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= </a:t>
                      </a: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16 ₴/год.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Р = 40 ₴/год.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Р = 40 ₴/год.</a:t>
                      </a:r>
                      <a:endParaRPr lang="ru-RU" sz="2400" dirty="0"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84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4091150091"/>
              </p:ext>
            </p:extLst>
          </p:nvPr>
        </p:nvGraphicFramePr>
        <p:xfrm>
          <a:off x="1043608" y="1600200"/>
          <a:ext cx="76431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3291840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Клінмастер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1 000 год./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14 400 ₴/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16 ₴/год.</a:t>
                      </a: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 = 40 ₴/год.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2"/>
                      <a:stretch>
                        <a:fillRect l="-100000" t="-240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968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2865033078"/>
              </p:ext>
            </p:extLst>
          </p:nvPr>
        </p:nvGraphicFramePr>
        <p:xfrm>
          <a:off x="1043608" y="1600200"/>
          <a:ext cx="764319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3291840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Клінмастер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1 000 год./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14 400 ₴/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16 ₴/год.</a:t>
                      </a: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 = 40 ₴/год.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2"/>
                      <a:stretch>
                        <a:fillRect l="-100000" t="-240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40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3063938379"/>
              </p:ext>
            </p:extLst>
          </p:nvPr>
        </p:nvGraphicFramePr>
        <p:xfrm>
          <a:off x="971600" y="1600200"/>
          <a:ext cx="7715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00"/>
                <a:gridCol w="3857600"/>
              </a:tblGrid>
              <a:tr h="3291840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3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Клінмастер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 = 1 000 год./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= 14 400 ₴/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 = 16 ₴/год.</a:t>
                      </a:r>
                    </a:p>
                    <a:p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 = 40 ₴/год.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2"/>
                      <a:stretch>
                        <a:fillRect l="-100000" t="-2407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05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7968486"/>
                  </p:ext>
                </p:extLst>
              </p:nvPr>
            </p:nvGraphicFramePr>
            <p:xfrm>
              <a:off x="1187624" y="1447800"/>
              <a:ext cx="7746826" cy="48867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3413"/>
                    <a:gridCol w="387341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«</a:t>
                          </a:r>
                          <a:r>
                            <a:rPr lang="ru-RU" sz="32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Клінмастер</a:t>
                          </a:r>
                          <a:r>
                            <a:rPr lang="ru-RU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»</a:t>
                          </a:r>
                        </a:p>
                        <a:p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 = 1 000 год./</a:t>
                          </a:r>
                          <a:r>
                            <a:rPr lang="ru-RU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міс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 = 14 400 ₴/</a:t>
                          </a:r>
                          <a:r>
                            <a:rPr lang="ru-RU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міс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 = 16 ₴/год.</a:t>
                          </a: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 = 40 ₴/год.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3326" marR="83326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При знижені ціни на 20% (до 32 грн.)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(32−40)×1000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(32−16)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=500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При знижені ціни на 10% (до 36 грн.) 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(36−40)×1000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(36−16)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=200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При зростанні ціни на 10% (до 44 грн.) 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(44−40)×1000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(44−16)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=−143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При зростанні ціни на 20% (до 48 грн.), 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(48−40)×1000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(48−16)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=−250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3326" marR="83326"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927968486"/>
                  </p:ext>
                </p:extLst>
              </p:nvPr>
            </p:nvGraphicFramePr>
            <p:xfrm>
              <a:off x="1187624" y="1447800"/>
              <a:ext cx="7746826" cy="48867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3413"/>
                    <a:gridCol w="3873413"/>
                  </a:tblGrid>
                  <a:tr h="4886706">
                    <a:tc>
                      <a:txBody>
                        <a:bodyPr/>
                        <a:lstStyle/>
                        <a:p>
                          <a:r>
                            <a:rPr lang="ru-RU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«</a:t>
                          </a:r>
                          <a:r>
                            <a:rPr lang="ru-RU" sz="3200" b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Клінмастер</a:t>
                          </a:r>
                          <a:r>
                            <a:rPr lang="ru-RU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»</a:t>
                          </a:r>
                        </a:p>
                        <a:p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 = 1 000 год./</a:t>
                          </a:r>
                          <a:r>
                            <a:rPr lang="ru-RU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міс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 = 14 400 ₴/</a:t>
                          </a:r>
                          <a:r>
                            <a:rPr lang="ru-RU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міс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 = 16 ₴/год.</a:t>
                          </a:r>
                        </a:p>
                        <a:p>
                          <a:r>
                            <a:rPr lang="ru-RU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 = 40 ₴/год.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3326" marR="83326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3326" marR="83326">
                        <a:blipFill rotWithShape="1">
                          <a:blip r:embed="rId2"/>
                          <a:stretch>
                            <a:fillRect l="-100315" t="-1623" b="-1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57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Таблиця 3 – Вплив контрибуційної маржі на рівень </a:t>
            </a:r>
            <a:r>
              <a:rPr lang="uk-UA" dirty="0" smtClean="0"/>
              <a:t>беззбитковості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3128877"/>
              </p:ext>
            </p:extLst>
          </p:nvPr>
        </p:nvGraphicFramePr>
        <p:xfrm>
          <a:off x="1259632" y="1844824"/>
          <a:ext cx="6984777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41"/>
                <a:gridCol w="3103048"/>
                <a:gridCol w="2354288"/>
              </a:tblGrid>
              <a:tr h="24152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Зміна ціни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Критичний обсяг продажів, ВЕ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 «</a:t>
                      </a:r>
                      <a:r>
                        <a:rPr lang="uk-UA" sz="2400" dirty="0" err="1">
                          <a:effectLst/>
                        </a:rPr>
                        <a:t>Прибирач</a:t>
                      </a:r>
                      <a:r>
                        <a:rPr lang="uk-UA" sz="2400" dirty="0">
                          <a:effectLst/>
                        </a:rPr>
                        <a:t>» (СМ=12)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Критичний обсяг продажів, ВЕ</a:t>
                      </a:r>
                      <a:endParaRPr lang="ru-RU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 «Клінмастер» (СМ=24)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458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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2 000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500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458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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500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200</a:t>
                      </a:r>
                      <a:endParaRPr lang="ru-RU" sz="24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458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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</a:rPr>
                        <a:t>-250</a:t>
                      </a:r>
                      <a:endParaRPr lang="ru-RU" sz="24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-143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458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20% </a:t>
                      </a:r>
                      <a:r>
                        <a:rPr lang="uk-UA" sz="2400">
                          <a:effectLst/>
                          <a:sym typeface="Symbol"/>
                        </a:rPr>
                        <a:t>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-400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-250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02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 аналізу існуючих цін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Q =</a:t>
            </a:r>
            <a:r>
              <a:rPr lang="uk-UA" dirty="0"/>
              <a:t> 12</a:t>
            </a:r>
            <a:r>
              <a:rPr lang="en-US" dirty="0"/>
              <a:t> </a:t>
            </a:r>
            <a:r>
              <a:rPr lang="uk-UA" dirty="0"/>
              <a:t>000 шт.</a:t>
            </a:r>
            <a:endParaRPr lang="ru-RU" dirty="0"/>
          </a:p>
          <a:p>
            <a:pPr marL="82296" indent="0">
              <a:buNone/>
            </a:pPr>
            <a:r>
              <a:rPr lang="en-US" dirty="0"/>
              <a:t>P = 300 </a:t>
            </a:r>
            <a:r>
              <a:rPr lang="uk-UA" dirty="0"/>
              <a:t>₴</a:t>
            </a:r>
            <a:endParaRPr lang="ru-RU" dirty="0"/>
          </a:p>
          <a:p>
            <a:pPr marL="82296" indent="0">
              <a:buNone/>
            </a:pPr>
            <a:r>
              <a:rPr lang="en-US" dirty="0"/>
              <a:t>VC = 100</a:t>
            </a:r>
            <a:r>
              <a:rPr lang="uk-UA" dirty="0"/>
              <a:t> ₴</a:t>
            </a:r>
            <a:endParaRPr lang="ru-RU" dirty="0"/>
          </a:p>
          <a:p>
            <a:pPr marL="82296" indent="0">
              <a:buNone/>
            </a:pPr>
            <a:r>
              <a:rPr lang="en-US" dirty="0"/>
              <a:t>AFC = 450 000 </a:t>
            </a:r>
            <a:r>
              <a:rPr lang="uk-UA" dirty="0"/>
              <a:t>₴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27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Таблиця 4 – Зміна обсягу продажу (у %) для досягнення беззбитковості за різних контрибуційних </a:t>
            </a:r>
            <a:r>
              <a:rPr lang="uk-UA" sz="3600" dirty="0" smtClean="0"/>
              <a:t>марж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6097063"/>
              </p:ext>
            </p:extLst>
          </p:nvPr>
        </p:nvGraphicFramePr>
        <p:xfrm>
          <a:off x="1043610" y="1772816"/>
          <a:ext cx="7941564" cy="4176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671"/>
                <a:gridCol w="772229"/>
                <a:gridCol w="772229"/>
                <a:gridCol w="772229"/>
                <a:gridCol w="772229"/>
                <a:gridCol w="772229"/>
                <a:gridCol w="730916"/>
                <a:gridCol w="730916"/>
                <a:gridCol w="730916"/>
              </a:tblGrid>
              <a:tr h="3212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Зміна ціни у 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Контрибуційна маржа до зміни ціни у відсотках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+25%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-71%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-56%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-45%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-38%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-29%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-26%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-24%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+20%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-67%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-50%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-40%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-29%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-22%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+15%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-60%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-43%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-33%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-18%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-16%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+10%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-50%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-20%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-14%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-11%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+5%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-14%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-11%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-9%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-8%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-6%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14%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-15%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33%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40%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33%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21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-25%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167%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71%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56%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45%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204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Зміна у прибутках = (Очікувана зміна продажів – ВЕ)* </a:t>
            </a:r>
            <a:r>
              <a:rPr lang="uk-UA" sz="2400" b="1" dirty="0" smtClean="0"/>
              <a:t>СМ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BE=100</a:t>
            </a:r>
          </a:p>
          <a:p>
            <a:pPr>
              <a:buNone/>
            </a:pPr>
            <a:r>
              <a:rPr lang="uk-UA" dirty="0" smtClean="0"/>
              <a:t>Очікувана зміна продажів = 120</a:t>
            </a:r>
          </a:p>
          <a:p>
            <a:pPr>
              <a:buNone/>
            </a:pPr>
            <a:r>
              <a:rPr lang="uk-UA" dirty="0" smtClean="0"/>
              <a:t>СМ = 14 грн.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Зміна у прибутках = (120-100)*14 = +280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71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Зміна у прибутках = (Очікувана зміна продажів – ВЕ)* </a:t>
            </a:r>
            <a:r>
              <a:rPr lang="uk-UA" sz="2400" b="1" dirty="0" smtClean="0"/>
              <a:t>СМ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700981"/>
              </p:ext>
            </p:extLst>
          </p:nvPr>
        </p:nvGraphicFramePr>
        <p:xfrm>
          <a:off x="1435100" y="1447800"/>
          <a:ext cx="7499350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год./міс   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800 год./міс   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₴/міс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28 ₴/год.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    	       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36 ₴/год.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517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Зміна у прибутках = (Очікувана зміна продажів – ВЕ)* </a:t>
            </a:r>
            <a:r>
              <a:rPr lang="uk-UA" sz="2400" b="1" dirty="0" smtClean="0"/>
              <a:t>СМ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1968942"/>
              </p:ext>
            </p:extLst>
          </p:nvPr>
        </p:nvGraphicFramePr>
        <p:xfrm>
          <a:off x="1435100" y="1447800"/>
          <a:ext cx="74993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год./міс   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800 год./міс    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₴/міс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28 ₴/год.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 ₴/год.       	       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18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36 ₴/год.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 = 400 год.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Зміна у прибутках = </a:t>
                      </a:r>
                    </a:p>
                    <a:p>
                      <a:endParaRPr lang="uk-UA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(200 – 400) * (36 – 28) = - 1 600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624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Використання загальної формули беззбитковості при  коректуванні змінних </a:t>
            </a:r>
            <a:r>
              <a:rPr lang="uk-UA" sz="3600" b="1" dirty="0" smtClean="0"/>
              <a:t>витрат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І. Змінні витрати є незалежними від ціни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344162"/>
              </p:ext>
            </p:extLst>
          </p:nvPr>
        </p:nvGraphicFramePr>
        <p:xfrm>
          <a:off x="1187624" y="2564904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25 200 </a:t>
                      </a:r>
                      <a:r>
                        <a:rPr lang="uk-UA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екз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1,2 ₴.	</a:t>
                      </a:r>
                    </a:p>
                    <a:p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2,2 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7,5 ₴.	</a:t>
                      </a:r>
                    </a:p>
                    <a:p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8,5₴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1111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Використання загальної формули беззбитковості при  коректуванні змінних </a:t>
            </a:r>
            <a:r>
              <a:rPr lang="uk-UA" sz="3600" b="1" dirty="0" smtClean="0"/>
              <a:t>витрат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І. Змінні витрати є незалежними від ціни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2828855"/>
              </p:ext>
            </p:extLst>
          </p:nvPr>
        </p:nvGraphicFramePr>
        <p:xfrm>
          <a:off x="1259632" y="2564904"/>
          <a:ext cx="7272808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888432"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25 200 </a:t>
                      </a:r>
                      <a:r>
                        <a:rPr lang="uk-UA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екз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1,2 ₴.	</a:t>
                      </a:r>
                    </a:p>
                    <a:p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2,2 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7,5 ₴.	</a:t>
                      </a:r>
                    </a:p>
                    <a:p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8,5₴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Зміна контрибуційної маржі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ΔСМ = (8,5− 2,2) − (7,5− 2,2) = 1₴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9626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Використання загальної формули беззбитковості при  коректуванні змінних </a:t>
            </a:r>
            <a:r>
              <a:rPr lang="uk-UA" sz="3600" b="1" dirty="0" smtClean="0"/>
              <a:t>витрат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І. Змінні витрати є незалежними від ціни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36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6217113"/>
                  </p:ext>
                </p:extLst>
              </p:nvPr>
            </p:nvGraphicFramePr>
            <p:xfrm>
              <a:off x="1043608" y="2564904"/>
              <a:ext cx="7920880" cy="36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9808"/>
                    <a:gridCol w="4781072"/>
                  </a:tblGrid>
                  <a:tr h="3600400">
                    <a:tc>
                      <a:txBody>
                        <a:bodyPr/>
                        <a:lstStyle/>
                        <a:p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25 200 </a:t>
                          </a:r>
                          <a:r>
                            <a:rPr lang="uk-UA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екз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1,2 ₴.	</a:t>
                          </a:r>
                        </a:p>
                        <a:p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2,2 ₴.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7,5 ₴.	</a:t>
                          </a:r>
                        </a:p>
                        <a:p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8,5₴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Зміна контрибуційної маржі</a:t>
                          </a:r>
                          <a:endParaRPr lang="ru-RU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uk-UA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ΔСМ = (8,5− 2,2) − (7,5− 2,2) = 1₴</a:t>
                          </a:r>
                        </a:p>
                        <a:p>
                          <a:endParaRPr lang="ru-RU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uk-UA" sz="18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Критичний рівень продажу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1800" b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8,5−2,2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7,5−2,2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×25 200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(8,5−2,2)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=−4 000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456217113"/>
                  </p:ext>
                </p:extLst>
              </p:nvPr>
            </p:nvGraphicFramePr>
            <p:xfrm>
              <a:off x="1043608" y="2564904"/>
              <a:ext cx="7920880" cy="36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9808"/>
                    <a:gridCol w="4781072"/>
                  </a:tblGrid>
                  <a:tr h="3600400">
                    <a:tc>
                      <a:txBody>
                        <a:bodyPr/>
                        <a:lstStyle/>
                        <a:p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25 200 </a:t>
                          </a:r>
                          <a:r>
                            <a:rPr lang="uk-UA" sz="32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екз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1,2 ₴.	</a:t>
                          </a:r>
                        </a:p>
                        <a:p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2,2 ₴.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7,5 ₴.	</a:t>
                          </a:r>
                        </a:p>
                        <a:p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8,5₴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605" t="-2373" b="-1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707838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Використання загальної формули беззбитковості при  коректуванні змінних витрат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ІІ. Змінні витрати прив’язані до зміни ціни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337954"/>
              </p:ext>
            </p:extLst>
          </p:nvPr>
        </p:nvGraphicFramePr>
        <p:xfrm>
          <a:off x="1043608" y="2492896"/>
          <a:ext cx="7416824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/>
                <a:gridCol w="3708412"/>
              </a:tblGrid>
              <a:tr h="4104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400 страв.</a:t>
                      </a:r>
                      <a:endParaRPr lang="ru-RU" sz="3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25 ₴.	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45 ₴.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80 ₴.	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32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3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130 ₴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6157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Використання загальної формули беззбитковості при  коректуванні змінних витрат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ІІ. Змінні витрати прив’язані до зміни ціни</a:t>
            </a: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38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7359610"/>
                  </p:ext>
                </p:extLst>
              </p:nvPr>
            </p:nvGraphicFramePr>
            <p:xfrm>
              <a:off x="971600" y="2492896"/>
              <a:ext cx="7488832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3612"/>
                    <a:gridCol w="4655220"/>
                  </a:tblGrid>
                  <a:tr h="39604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400 страв.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 ₴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uk-UA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45 ₴.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80 ₴.	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130 ₴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130−45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80−25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×400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(130−45)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=−141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207359610"/>
                  </p:ext>
                </p:extLst>
              </p:nvPr>
            </p:nvGraphicFramePr>
            <p:xfrm>
              <a:off x="971600" y="2492896"/>
              <a:ext cx="7488832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3612"/>
                    <a:gridCol w="4655220"/>
                  </a:tblGrid>
                  <a:tr h="40233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400 страв.</a:t>
                          </a:r>
                          <a:endParaRPr lang="ru-RU" sz="32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25 ₴.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45 ₴.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32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80 ₴.	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32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32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130 ₴</a:t>
                          </a:r>
                          <a:endParaRPr lang="ru-RU" sz="32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0864" t="-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530367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Використання загальної формули беззбитковості при зміні постійних </a:t>
            </a:r>
            <a:r>
              <a:rPr lang="uk-UA" b="1" dirty="0" smtClean="0"/>
              <a:t>видатків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68161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51723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Рис. 1 – Зростання постійних видатків зі збільшенням обсягів продажу.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40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аналізу існуючих цін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0564998"/>
              </p:ext>
            </p:extLst>
          </p:nvPr>
        </p:nvGraphicFramePr>
        <p:xfrm>
          <a:off x="1435100" y="1447800"/>
          <a:ext cx="749935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Q =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000 шт.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P = 300 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VC = 100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 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AFC = 450 000 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Визначення контрибуційної маржі</a:t>
                      </a:r>
                    </a:p>
                    <a:p>
                      <a:endParaRPr lang="ru-RU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 = 300 – 100 = 200 ₴</a:t>
                      </a:r>
                      <a:endParaRPr lang="ru-RU" sz="2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3326" marR="833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1413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311" y="621931"/>
            <a:ext cx="6287378" cy="528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9492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 . 2 - </a:t>
            </a:r>
            <a:r>
              <a:rPr lang="uk-UA" dirty="0" smtClean="0"/>
              <a:t>Облік </a:t>
            </a:r>
            <a:r>
              <a:rPr lang="uk-UA" dirty="0"/>
              <a:t>видатків за видами діяльності виробника устаткування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5061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Зміна постійних витрат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2880033"/>
              </p:ext>
            </p:extLst>
          </p:nvPr>
        </p:nvGraphicFramePr>
        <p:xfrm>
          <a:off x="1043608" y="1124744"/>
          <a:ext cx="741682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821"/>
                <a:gridCol w="3675003"/>
              </a:tblGrid>
              <a:tr h="360040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=3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пак./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вантажівки (1000 пак./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кожна)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500 * 3 ₴/ 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 ₴/пак.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24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12 ₴/пак.	</a:t>
                      </a:r>
                    </a:p>
                    <a:p>
                      <a:endParaRPr lang="uk-UA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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2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11 ₴/пак.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Додатково 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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500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780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Зміна постійних витрат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42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6483409"/>
                  </p:ext>
                </p:extLst>
              </p:nvPr>
            </p:nvGraphicFramePr>
            <p:xfrm>
              <a:off x="971600" y="1196752"/>
              <a:ext cx="8064896" cy="6101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5245"/>
                    <a:gridCol w="4269651"/>
                  </a:tblGrid>
                  <a:tr h="453650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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11 ₴/пак.</a:t>
                          </a:r>
                          <a:endParaRPr lang="ru-RU" sz="24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Додатково 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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500−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11−5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12−5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×3 000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(11−5)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=583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386483409"/>
                  </p:ext>
                </p:extLst>
              </p:nvPr>
            </p:nvGraphicFramePr>
            <p:xfrm>
              <a:off x="971600" y="1196752"/>
              <a:ext cx="8064896" cy="6101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5245"/>
                    <a:gridCol w="4269651"/>
                  </a:tblGrid>
                  <a:tr h="610114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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11 ₴/пак.</a:t>
                          </a:r>
                          <a:endParaRPr lang="ru-RU" sz="2400" b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Додатково 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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9000" t="-899" r="-143" b="-1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516928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Зміна постійних витрат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0108493"/>
              </p:ext>
            </p:extLst>
          </p:nvPr>
        </p:nvGraphicFramePr>
        <p:xfrm>
          <a:off x="1043608" y="1196752"/>
          <a:ext cx="7992888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359"/>
                <a:gridCol w="4231529"/>
              </a:tblGrid>
              <a:tr h="4536504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=3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пак./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вантажівки (1000 пак./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кожна)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500 * 3 ₴/ </a:t>
                      </a:r>
                      <a:r>
                        <a:rPr lang="uk-UA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тижд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VC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5 ₴/пак.</a:t>
                      </a:r>
                    </a:p>
                    <a:p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24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12 ₴/пак.	</a:t>
                      </a:r>
                    </a:p>
                    <a:p>
                      <a:endParaRPr lang="uk-UA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uk-UA" sz="2400" b="1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16 ₴/пак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2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957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Зміна постійних витрат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44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473511"/>
                  </p:ext>
                </p:extLst>
              </p:nvPr>
            </p:nvGraphicFramePr>
            <p:xfrm>
              <a:off x="1043608" y="1196752"/>
              <a:ext cx="7992888" cy="5003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344"/>
                    <a:gridCol w="4896544"/>
                  </a:tblGrid>
                  <a:tr h="453650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16 ₴/пак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16−5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12−5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×3000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(16−5)</m:t>
                                    </m:r>
                                  </m:den>
                                </m:f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=−1091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uk-UA" sz="3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200" b="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461473511"/>
                  </p:ext>
                </p:extLst>
              </p:nvPr>
            </p:nvGraphicFramePr>
            <p:xfrm>
              <a:off x="1043608" y="1196752"/>
              <a:ext cx="7992888" cy="5003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344"/>
                    <a:gridCol w="4896544"/>
                  </a:tblGrid>
                  <a:tr h="500386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16 ₴/пак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3263" t="-1096" r="-125" b="-1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066871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Зміна постійних витрат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45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633201"/>
                  </p:ext>
                </p:extLst>
              </p:nvPr>
            </p:nvGraphicFramePr>
            <p:xfrm>
              <a:off x="1043608" y="1196752"/>
              <a:ext cx="7992888" cy="4536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360"/>
                    <a:gridCol w="4752528"/>
                  </a:tblGrid>
                  <a:tr h="453650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16 ₴/пак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−500−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ru-RU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16−5</m:t>
                                                </m:r>
                                              </m:e>
                                            </m:d>
                                            <m:r>
                                              <a:rPr lang="uk-UA" sz="1800" b="1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ru-RU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uk-UA" sz="1800" b="1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+mn-ea"/>
                                                    <a:cs typeface="+mn-cs"/>
                                                  </a:rPr>
                                                  <m:t>12−5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uk-UA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×3000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uk-UA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(16−5)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=−1136</m:t>
                                </m:r>
                              </m:oMath>
                            </m:oMathPara>
                          </a14:m>
                          <a:endParaRPr lang="ru-RU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164633201"/>
                  </p:ext>
                </p:extLst>
              </p:nvPr>
            </p:nvGraphicFramePr>
            <p:xfrm>
              <a:off x="1043608" y="1196752"/>
              <a:ext cx="7992888" cy="45365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40360"/>
                    <a:gridCol w="4752528"/>
                  </a:tblGrid>
                  <a:tr h="4536504">
                    <a:tc>
                      <a:txBody>
                        <a:bodyPr/>
                        <a:lstStyle/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BS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=3</a:t>
                          </a: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вантажівки (1000 пак./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 кожна)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500 * 3 ₴/ </a:t>
                          </a:r>
                          <a:r>
                            <a:rPr lang="uk-UA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тижд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VC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5 ₴/пак.</a:t>
                          </a:r>
                        </a:p>
                        <a:p>
                          <a:endParaRPr lang="ru-RU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0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12 ₴/пак.	</a:t>
                          </a:r>
                        </a:p>
                        <a:p>
                          <a:endParaRPr lang="uk-UA" sz="2400" b="0" kern="120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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lang="uk-UA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16 ₴/пак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8077" t="-1210" r="-128" b="-1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78809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аналізу існуючих цін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14="http://schemas.microsoft.com/office/drawing/2010/main" xmlns="" xmlns:p14="http://schemas.microsoft.com/office/powerpoint/2010/main" xmlns:mc="http://schemas.openxmlformats.org/markup-compatibility/2006" val="2307447439"/>
              </p:ext>
            </p:extLst>
          </p:nvPr>
        </p:nvGraphicFramePr>
        <p:xfrm>
          <a:off x="1115616" y="1600200"/>
          <a:ext cx="7571184" cy="3507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  <a:gridCol w="3785592"/>
              </a:tblGrid>
              <a:tr h="3507931">
                <a:tc>
                  <a:txBody>
                    <a:bodyPr/>
                    <a:lstStyle/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Q =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000 шт.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P = 300 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VC = 100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 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768"/>
                        </a:spcBef>
                      </a:pP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AFC = 450 000 </a:t>
                      </a:r>
                      <a:r>
                        <a:rPr lang="uk-UA" sz="3200" b="0" baseline="0" dirty="0" smtClean="0">
                          <a:solidFill>
                            <a:schemeClr val="tx1"/>
                          </a:solidFill>
                        </a:rPr>
                        <a:t>₴</a:t>
                      </a:r>
                      <a:endParaRPr lang="ru-RU" sz="3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2"/>
                      <a:stretch>
                        <a:fillRect l="-100000" t="-2261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7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 аналізу існуючих цін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Q =</a:t>
            </a:r>
            <a:r>
              <a:rPr lang="uk-UA" dirty="0"/>
              <a:t> 12</a:t>
            </a:r>
            <a:r>
              <a:rPr lang="en-US" dirty="0"/>
              <a:t> </a:t>
            </a:r>
            <a:r>
              <a:rPr lang="uk-UA" dirty="0"/>
              <a:t>000 шт</a:t>
            </a:r>
            <a:r>
              <a:rPr lang="uk-UA" dirty="0" smtClean="0"/>
              <a:t>. – </a:t>
            </a:r>
            <a:r>
              <a:rPr lang="uk-UA" b="1" dirty="0" smtClean="0"/>
              <a:t>базовий рівень продажу</a:t>
            </a:r>
            <a:endParaRPr lang="ru-RU" b="1" dirty="0"/>
          </a:p>
          <a:p>
            <a:pPr marL="82296" indent="0">
              <a:buNone/>
            </a:pPr>
            <a:r>
              <a:rPr lang="en-US" dirty="0"/>
              <a:t>P = 300 </a:t>
            </a:r>
            <a:r>
              <a:rPr lang="uk-UA" dirty="0"/>
              <a:t>₴</a:t>
            </a:r>
            <a:endParaRPr lang="ru-RU" dirty="0"/>
          </a:p>
          <a:p>
            <a:pPr marL="82296" indent="0">
              <a:buNone/>
            </a:pPr>
            <a:r>
              <a:rPr lang="en-US" dirty="0"/>
              <a:t>VC = 100</a:t>
            </a:r>
            <a:r>
              <a:rPr lang="uk-UA" dirty="0"/>
              <a:t> ₴</a:t>
            </a:r>
            <a:endParaRPr lang="ru-RU" dirty="0"/>
          </a:p>
          <a:p>
            <a:pPr marL="82296" indent="0">
              <a:buNone/>
            </a:pPr>
            <a:r>
              <a:rPr lang="en-US" dirty="0"/>
              <a:t>AFC = 450 000 </a:t>
            </a:r>
            <a:r>
              <a:rPr lang="uk-UA" dirty="0"/>
              <a:t>₴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47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Приклад аналізу існуючих цін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Критичний</a:t>
            </a:r>
            <a:r>
              <a:rPr lang="uk-UA" dirty="0"/>
              <a:t> </a:t>
            </a:r>
            <a:r>
              <a:rPr lang="uk-UA" b="1" dirty="0"/>
              <a:t>рівень</a:t>
            </a:r>
            <a:r>
              <a:rPr lang="uk-UA" dirty="0"/>
              <a:t> продажу (ВЕ) - рівень, на який мають зрости продажі, щоб окупити додаткові витрати.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ВЕ = 2250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Новий рівень продажу = 12 000 + 2 250 = 14 250 шт.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920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аналізу існуючих цін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0369471"/>
                  </p:ext>
                </p:extLst>
              </p:nvPr>
            </p:nvGraphicFramePr>
            <p:xfrm>
              <a:off x="1435100" y="1447800"/>
              <a:ext cx="749935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49675"/>
                    <a:gridCol w="374967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Q =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12</a:t>
                          </a:r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 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000 шт.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AFC = 450 000 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VC = 100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300 ₴  </a:t>
                          </a:r>
                        </a:p>
                        <a:p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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Р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250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3326" marR="8332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 sz="1800" b="1" i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uk-UA" sz="1800" b="1" i="1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800" b="1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𝐵𝐸</m:t>
                                </m:r>
                                <m:r>
                                  <a:rPr lang="uk-UA" sz="1800" b="1" i="1" kern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ru-RU" sz="1800" b="1" i="1" kern="12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1800" b="1" i="1" kern="12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450 000</m:t>
                                    </m:r>
                                  </m:num>
                                  <m:den>
                                    <m:r>
                                      <a:rPr lang="uk-UA" sz="1800" b="1" i="1" kern="12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250−100</m:t>
                                    </m:r>
                                  </m:den>
                                </m:f>
                                <m:r>
                                  <a:rPr lang="uk-UA" sz="1800" b="1" i="1" kern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=3000</m:t>
                                </m:r>
                              </m:oMath>
                            </m:oMathPara>
                          </a14:m>
                          <a:endParaRPr lang="ru-RU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3326" marR="8332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2110369471"/>
                  </p:ext>
                </p:extLst>
              </p:nvPr>
            </p:nvGraphicFramePr>
            <p:xfrm>
              <a:off x="1435100" y="1447800"/>
              <a:ext cx="749935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49675"/>
                    <a:gridCol w="3749675"/>
                  </a:tblGrid>
                  <a:tr h="2804160"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Q =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12</a:t>
                          </a:r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 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000 шт.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AFC = 450 000 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VC = 100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300 ₴  </a:t>
                          </a:r>
                        </a:p>
                        <a:p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  <a:sym typeface="Symbol"/>
                            </a:rPr>
                            <a:t>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Р</a:t>
                          </a:r>
                          <a:r>
                            <a:rPr lang="uk-UA" sz="3200" b="0" baseline="-250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uk-UA" sz="3200" b="0" dirty="0" smtClean="0">
                              <a:solidFill>
                                <a:schemeClr val="tx1"/>
                              </a:solidFill>
                            </a:rPr>
                            <a:t> = 250 ₴</a:t>
                          </a:r>
                          <a:endParaRPr lang="ru-RU" sz="32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3326" marR="8332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3326" marR="83326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163" t="-30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84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211144" cy="485740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 крок. Зміна контрибуційної маржі</a:t>
            </a:r>
            <a:endParaRPr lang="ru-RU" dirty="0"/>
          </a:p>
          <a:p>
            <a:pPr marL="0" indent="0" algn="ctr">
              <a:buNone/>
            </a:pPr>
            <a:r>
              <a:rPr lang="uk-UA" dirty="0">
                <a:sym typeface="Symbol"/>
              </a:rPr>
              <a:t></a:t>
            </a:r>
            <a:r>
              <a:rPr lang="uk-UA" dirty="0"/>
              <a:t>СМ = </a:t>
            </a:r>
            <a:r>
              <a:rPr lang="uk-UA" dirty="0" err="1"/>
              <a:t>СМ</a:t>
            </a:r>
            <a:r>
              <a:rPr lang="uk-UA" baseline="-25000" dirty="0" err="1"/>
              <a:t>н</a:t>
            </a:r>
            <a:r>
              <a:rPr lang="uk-UA" dirty="0"/>
              <a:t> – </a:t>
            </a:r>
            <a:r>
              <a:rPr lang="uk-UA" dirty="0" err="1" smtClean="0"/>
              <a:t>СМ</a:t>
            </a:r>
            <a:r>
              <a:rPr lang="uk-UA" baseline="-25000" dirty="0" err="1" smtClean="0"/>
              <a:t>б</a:t>
            </a:r>
            <a:endParaRPr lang="uk-UA" baseline="-25000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uk-UA" dirty="0"/>
              <a:t>2 крок. Зміна сукупного  граничного доходу</a:t>
            </a:r>
            <a:endParaRPr lang="ru-RU" dirty="0"/>
          </a:p>
          <a:p>
            <a:pPr marL="0" indent="0" algn="ctr">
              <a:buNone/>
            </a:pPr>
            <a:r>
              <a:rPr lang="uk-UA" dirty="0">
                <a:sym typeface="Symbol"/>
              </a:rPr>
              <a:t></a:t>
            </a:r>
            <a:r>
              <a:rPr lang="uk-UA" dirty="0"/>
              <a:t>СМ * </a:t>
            </a:r>
            <a:r>
              <a:rPr lang="en-US" dirty="0"/>
              <a:t>BS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691E-1178-42A2-BF3F-519B1C9C964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742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</TotalTime>
  <Words>1125</Words>
  <Application>Microsoft Office PowerPoint</Application>
  <PresentationFormat>Экран (4:3)</PresentationFormat>
  <Paragraphs>485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Використання узагальненої формули аналізу беззбитковості для визначення оптимальної ціни</vt:lpstr>
      <vt:lpstr>Визначення рівня беззбитковості при початковому встановлені ціни </vt:lpstr>
      <vt:lpstr>Приклад аналізу існуючих цін </vt:lpstr>
      <vt:lpstr>Приклад аналізу існуючих цін</vt:lpstr>
      <vt:lpstr>Приклад аналізу існуючих цін</vt:lpstr>
      <vt:lpstr>Приклад аналізу існуючих цін </vt:lpstr>
      <vt:lpstr>Приклад аналізу існуючих цін </vt:lpstr>
      <vt:lpstr>Приклад аналізу існуючих цін</vt:lpstr>
      <vt:lpstr>Слайд 9</vt:lpstr>
      <vt:lpstr>Слайд 10</vt:lpstr>
      <vt:lpstr>Приклад аналізу існуючих цін</vt:lpstr>
      <vt:lpstr>Загальна формула аналізу беззбитковості</vt:lpstr>
      <vt:lpstr>Критичний обсяг продажу у відсотках</vt:lpstr>
      <vt:lpstr>Аналіз беззбитковості при зміні ціни</vt:lpstr>
      <vt:lpstr>Аналіз беззбитковості при зміні ціни</vt:lpstr>
      <vt:lpstr>Аналіз беззбитковості при зміні ціни</vt:lpstr>
      <vt:lpstr>Аналіз беззбитковості при зміні ціни</vt:lpstr>
      <vt:lpstr>Аналіз беззбитковості при зміні ціни</vt:lpstr>
      <vt:lpstr>Аналіз беззбитковості при зміні ціни</vt:lpstr>
      <vt:lpstr>Таблиця 1 – Вплив зміни ціни на рівень беззбитковості</vt:lpstr>
      <vt:lpstr>Зміна базового обсягу продажу</vt:lpstr>
      <vt:lpstr>Зміна базового обсягу продажу</vt:lpstr>
      <vt:lpstr>Таблиця 2 – Вплив зміни базового обсягу продажів на досягнення беззбитковості</vt:lpstr>
      <vt:lpstr>Зміна контрибуційної маржі </vt:lpstr>
      <vt:lpstr>Слайд 25</vt:lpstr>
      <vt:lpstr>Слайд 26</vt:lpstr>
      <vt:lpstr>Слайд 27</vt:lpstr>
      <vt:lpstr>Слайд 28</vt:lpstr>
      <vt:lpstr>Таблиця 3 – Вплив контрибуційної маржі на рівень беззбитковості</vt:lpstr>
      <vt:lpstr>Таблиця 4 – Зміна обсягу продажу (у %) для досягнення беззбитковості за різних контрибуційних марж</vt:lpstr>
      <vt:lpstr>Зміна у прибутках = (Очікувана зміна продажів – ВЕ)* СМ</vt:lpstr>
      <vt:lpstr>Зміна у прибутках = (Очікувана зміна продажів – ВЕ)* СМ</vt:lpstr>
      <vt:lpstr>Зміна у прибутках = (Очікувана зміна продажів – ВЕ)* СМ</vt:lpstr>
      <vt:lpstr>Використання загальної формули беззбитковості при  коректуванні змінних витрат</vt:lpstr>
      <vt:lpstr>Використання загальної формули беззбитковості при  коректуванні змінних витрат</vt:lpstr>
      <vt:lpstr>Використання загальної формули беззбитковості при  коректуванні змінних витрат</vt:lpstr>
      <vt:lpstr>Використання загальної формули беззбитковості при  коректуванні змінних витрат</vt:lpstr>
      <vt:lpstr>Використання загальної формули беззбитковості при  коректуванні змінних витрат</vt:lpstr>
      <vt:lpstr>Використання загальної формули беззбитковості при зміні постійних видатків</vt:lpstr>
      <vt:lpstr>Слайд 40</vt:lpstr>
      <vt:lpstr>Зміна постійних витрат</vt:lpstr>
      <vt:lpstr>Зміна постійних витрат</vt:lpstr>
      <vt:lpstr>Зміна постійних витрат</vt:lpstr>
      <vt:lpstr>Зміна постійних витрат</vt:lpstr>
      <vt:lpstr>Зміна постійних витрат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узагальненої формули аналізу беззбитковості для визначення оптимальної ціни </dc:title>
  <dc:creator>Lily</dc:creator>
  <cp:lastModifiedBy>Liliya</cp:lastModifiedBy>
  <cp:revision>28</cp:revision>
  <dcterms:created xsi:type="dcterms:W3CDTF">2015-11-04T09:13:38Z</dcterms:created>
  <dcterms:modified xsi:type="dcterms:W3CDTF">2016-10-04T08:55:31Z</dcterms:modified>
</cp:coreProperties>
</file>